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51"/>
  </p:notesMasterIdLst>
  <p:handoutMasterIdLst>
    <p:handoutMasterId r:id="rId52"/>
  </p:handoutMasterIdLst>
  <p:sldIdLst>
    <p:sldId id="2038" r:id="rId2"/>
    <p:sldId id="2037" r:id="rId3"/>
    <p:sldId id="2029" r:id="rId4"/>
    <p:sldId id="2033" r:id="rId5"/>
    <p:sldId id="2030" r:id="rId6"/>
    <p:sldId id="2065" r:id="rId7"/>
    <p:sldId id="2064" r:id="rId8"/>
    <p:sldId id="2081" r:id="rId9"/>
    <p:sldId id="2031" r:id="rId10"/>
    <p:sldId id="2032" r:id="rId11"/>
    <p:sldId id="2039" r:id="rId12"/>
    <p:sldId id="2040" r:id="rId13"/>
    <p:sldId id="2041" r:id="rId14"/>
    <p:sldId id="2042" r:id="rId15"/>
    <p:sldId id="2043" r:id="rId16"/>
    <p:sldId id="2044" r:id="rId17"/>
    <p:sldId id="2063" r:id="rId18"/>
    <p:sldId id="2046" r:id="rId19"/>
    <p:sldId id="2047" r:id="rId20"/>
    <p:sldId id="2048" r:id="rId21"/>
    <p:sldId id="2049" r:id="rId22"/>
    <p:sldId id="2050" r:id="rId23"/>
    <p:sldId id="2051" r:id="rId24"/>
    <p:sldId id="2052" r:id="rId25"/>
    <p:sldId id="2053" r:id="rId26"/>
    <p:sldId id="2054" r:id="rId27"/>
    <p:sldId id="2055" r:id="rId28"/>
    <p:sldId id="2056" r:id="rId29"/>
    <p:sldId id="2057" r:id="rId30"/>
    <p:sldId id="2058" r:id="rId31"/>
    <p:sldId id="2059" r:id="rId32"/>
    <p:sldId id="2060" r:id="rId33"/>
    <p:sldId id="2061" r:id="rId34"/>
    <p:sldId id="2062" r:id="rId35"/>
    <p:sldId id="2066" r:id="rId36"/>
    <p:sldId id="2067" r:id="rId37"/>
    <p:sldId id="2068" r:id="rId38"/>
    <p:sldId id="2069" r:id="rId39"/>
    <p:sldId id="2070" r:id="rId40"/>
    <p:sldId id="2071" r:id="rId41"/>
    <p:sldId id="2072" r:id="rId42"/>
    <p:sldId id="2073" r:id="rId43"/>
    <p:sldId id="2074" r:id="rId44"/>
    <p:sldId id="2075" r:id="rId45"/>
    <p:sldId id="2076" r:id="rId46"/>
    <p:sldId id="2077" r:id="rId47"/>
    <p:sldId id="2078" r:id="rId48"/>
    <p:sldId id="2079" r:id="rId49"/>
    <p:sldId id="2080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236561-E639-4768-B0E3-E51B868E7298}">
          <p14:sldIdLst>
            <p14:sldId id="2038"/>
            <p14:sldId id="2037"/>
            <p14:sldId id="2029"/>
            <p14:sldId id="2033"/>
            <p14:sldId id="2030"/>
            <p14:sldId id="2065"/>
            <p14:sldId id="2064"/>
            <p14:sldId id="2081"/>
            <p14:sldId id="2031"/>
            <p14:sldId id="2032"/>
            <p14:sldId id="2039"/>
            <p14:sldId id="2040"/>
            <p14:sldId id="2041"/>
            <p14:sldId id="2042"/>
            <p14:sldId id="2043"/>
            <p14:sldId id="2044"/>
            <p14:sldId id="2063"/>
            <p14:sldId id="2046"/>
            <p14:sldId id="2047"/>
            <p14:sldId id="2048"/>
            <p14:sldId id="2049"/>
            <p14:sldId id="2050"/>
            <p14:sldId id="2051"/>
            <p14:sldId id="2052"/>
            <p14:sldId id="2053"/>
            <p14:sldId id="2054"/>
            <p14:sldId id="2055"/>
            <p14:sldId id="2056"/>
            <p14:sldId id="2057"/>
            <p14:sldId id="2058"/>
            <p14:sldId id="2059"/>
            <p14:sldId id="2060"/>
            <p14:sldId id="2061"/>
            <p14:sldId id="2062"/>
            <p14:sldId id="2066"/>
            <p14:sldId id="2067"/>
            <p14:sldId id="2068"/>
            <p14:sldId id="2069"/>
            <p14:sldId id="2070"/>
            <p14:sldId id="2071"/>
            <p14:sldId id="2072"/>
            <p14:sldId id="2073"/>
            <p14:sldId id="2074"/>
            <p14:sldId id="2075"/>
            <p14:sldId id="2076"/>
            <p14:sldId id="2077"/>
            <p14:sldId id="2078"/>
            <p14:sldId id="2079"/>
            <p14:sldId id="20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  <a:srgbClr val="DDDDDD"/>
    <a:srgbClr val="FF9933"/>
    <a:srgbClr val="0033CC"/>
    <a:srgbClr val="FE12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521" autoAdjust="0"/>
  </p:normalViewPr>
  <p:slideViewPr>
    <p:cSldViewPr>
      <p:cViewPr>
        <p:scale>
          <a:sx n="42" d="100"/>
          <a:sy n="42" d="100"/>
        </p:scale>
        <p:origin x="112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-2679"/>
    </p:cViewPr>
  </p:sorterViewPr>
  <p:notesViewPr>
    <p:cSldViewPr>
      <p:cViewPr varScale="1">
        <p:scale>
          <a:sx n="49" d="100"/>
          <a:sy n="49" d="100"/>
        </p:scale>
        <p:origin x="-2309" y="-8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59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30659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43B3E48-8F7D-41C1-BF40-6A6A7D807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3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1" y="4416099"/>
            <a:ext cx="5142178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96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575C308-D142-4DE6-8CF3-65FDFE6FE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834A5DFA-8DE8-4438-A700-B2BCEA8499CB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036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0B89FB-F158-47AB-BF70-D0CC1D11770B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300" smtClean="0"/>
          </a:p>
        </p:txBody>
      </p:sp>
      <p:sp>
        <p:nvSpPr>
          <p:cNvPr id="566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132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3C54F-D13B-4B4D-8CF5-6C1639FE42A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7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4575"/>
          </a:xfrm>
          <a:ln w="12700" cap="flat">
            <a:solidFill>
              <a:schemeClr val="tx1"/>
            </a:solidFill>
          </a:ln>
        </p:spPr>
      </p:sp>
      <p:sp>
        <p:nvSpPr>
          <p:cNvPr id="567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 lIns="97332" tIns="48667" rIns="97332" bIns="48667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3569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6CE10F-CABE-4CA6-BFC0-4BF6805D6B6C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z="1300" smtClean="0"/>
          </a:p>
        </p:txBody>
      </p:sp>
      <p:sp>
        <p:nvSpPr>
          <p:cNvPr id="568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999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36DA5F-1C04-4102-BD5C-FB6D20EE5C39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z="1300" smtClean="0"/>
          </a:p>
        </p:txBody>
      </p:sp>
      <p:sp>
        <p:nvSpPr>
          <p:cNvPr id="569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8795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089328-70DD-4F7B-B43F-C861471AED2C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300" smtClean="0"/>
          </a:p>
        </p:txBody>
      </p:sp>
      <p:sp>
        <p:nvSpPr>
          <p:cNvPr id="570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8052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E94BF9-7DEA-4046-AA2D-80FF00E97961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z="1300" smtClean="0"/>
          </a:p>
        </p:txBody>
      </p:sp>
      <p:sp>
        <p:nvSpPr>
          <p:cNvPr id="571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3669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6E5507-5A6E-4FE8-9975-B51AE04C325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0572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558631-2E45-48EE-89A5-643B9370E266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sz="1300" smtClean="0"/>
          </a:p>
        </p:txBody>
      </p:sp>
      <p:sp>
        <p:nvSpPr>
          <p:cNvPr id="572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0520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8DAAD4-B286-417C-ABDB-1177A5EE0E9A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sz="1300" smtClean="0"/>
          </a:p>
        </p:txBody>
      </p:sp>
      <p:sp>
        <p:nvSpPr>
          <p:cNvPr id="573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3628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DD3DF0-6DEF-4865-94DC-B7CA2237E45C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sz="1300" smtClean="0"/>
          </a:p>
        </p:txBody>
      </p:sp>
      <p:sp>
        <p:nvSpPr>
          <p:cNvPr id="574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325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800" indent="-286462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5848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186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525" indent="-229170" algn="l" defTabSz="9691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0864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203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7542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5881" indent="-229170" defTabSz="9691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98134785-6DC5-42F3-9A7E-253329ABF6C2}" type="slidenum">
              <a:rPr lang="en-US" altLang="en-US" sz="1300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4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561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61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833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293B01-E3CC-4BD4-93D2-107F99648646}" type="slidenum">
              <a:rPr lang="en-US" altLang="en-US" sz="1200">
                <a:solidFill>
                  <a:prstClr val="black"/>
                </a:solidFill>
              </a:rPr>
              <a:pPr/>
              <a:t>26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0762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81C7EC-3DDA-4FBA-BC33-11B0B9C452D3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sz="1300" smtClean="0"/>
          </a:p>
        </p:txBody>
      </p:sp>
      <p:sp>
        <p:nvSpPr>
          <p:cNvPr id="575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9909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DCCE08-1FDB-4DB9-ACBB-E2E37156C455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sz="1300" smtClean="0"/>
          </a:p>
        </p:txBody>
      </p:sp>
      <p:sp>
        <p:nvSpPr>
          <p:cNvPr id="576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7026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33015F-C132-4441-B5A5-4186E611E4FA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sz="1300" smtClean="0"/>
          </a:p>
        </p:txBody>
      </p:sp>
      <p:sp>
        <p:nvSpPr>
          <p:cNvPr id="577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9651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F83699-3E77-4045-9384-D338C628B7F4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 sz="1300" smtClean="0"/>
          </a:p>
        </p:txBody>
      </p:sp>
      <p:sp>
        <p:nvSpPr>
          <p:cNvPr id="578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0364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68699D-AEC2-49DA-8DC1-7550B7116EE3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sz="1300" smtClean="0"/>
          </a:p>
        </p:txBody>
      </p:sp>
      <p:sp>
        <p:nvSpPr>
          <p:cNvPr id="579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5418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4E0523-57BE-44B7-A7D8-132729D1B87F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sz="1300" smtClean="0"/>
          </a:p>
        </p:txBody>
      </p:sp>
      <p:sp>
        <p:nvSpPr>
          <p:cNvPr id="580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5598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C26FD7-4079-4A46-AAF6-C3088B6CF452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 sz="1300" smtClean="0"/>
          </a:p>
        </p:txBody>
      </p:sp>
      <p:sp>
        <p:nvSpPr>
          <p:cNvPr id="581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0843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934E39-ADEF-432B-A3D2-2777D5DF2176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 sz="1300" smtClean="0"/>
          </a:p>
        </p:txBody>
      </p:sp>
      <p:sp>
        <p:nvSpPr>
          <p:cNvPr id="582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2285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C3ABD7-E9CC-4366-A233-2958F54BFBDF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 sz="1300" smtClean="0"/>
          </a:p>
        </p:txBody>
      </p:sp>
      <p:sp>
        <p:nvSpPr>
          <p:cNvPr id="583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69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878283A3-DE2D-4E7C-ABDB-EEDBE7FBAC7E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9769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6BAE83-2CE5-4E06-9822-6726D3AFAAF2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 sz="1300" smtClean="0"/>
          </a:p>
        </p:txBody>
      </p:sp>
      <p:sp>
        <p:nvSpPr>
          <p:cNvPr id="584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7809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746061-41AC-456C-9424-E9F0DAA1EA65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37</a:t>
            </a:fld>
            <a:endParaRPr lang="en-US" altLang="en-US" sz="1300" smtClean="0"/>
          </a:p>
        </p:txBody>
      </p:sp>
      <p:sp>
        <p:nvSpPr>
          <p:cNvPr id="585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1376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2E12CC-9F4F-4A94-B0C7-C05EC0FC4D4D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 sz="1300" smtClean="0"/>
          </a:p>
        </p:txBody>
      </p:sp>
      <p:sp>
        <p:nvSpPr>
          <p:cNvPr id="586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09956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9603FD-A468-404F-B5F9-6EFA80ED60DA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sz="1300" smtClean="0"/>
          </a:p>
        </p:txBody>
      </p:sp>
      <p:sp>
        <p:nvSpPr>
          <p:cNvPr id="587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8968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0C3A39-4782-4A35-B0BC-DF6D19F24C2E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 sz="1300" smtClean="0"/>
          </a:p>
        </p:txBody>
      </p:sp>
      <p:sp>
        <p:nvSpPr>
          <p:cNvPr id="588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7837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6E540C-7585-4098-988A-E5E4929D25E9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 sz="1300" smtClean="0"/>
          </a:p>
        </p:txBody>
      </p:sp>
      <p:sp>
        <p:nvSpPr>
          <p:cNvPr id="589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04421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75CD1F-CD67-4104-8028-55FBC622BBC4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42</a:t>
            </a:fld>
            <a:endParaRPr lang="en-US" altLang="en-US" sz="1300" smtClean="0"/>
          </a:p>
        </p:txBody>
      </p:sp>
      <p:sp>
        <p:nvSpPr>
          <p:cNvPr id="590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44425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2EE16C-5C30-4997-B1C8-A2BEFB12237A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4962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4EB410-4500-447B-A9C3-04FC273B5FE6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40111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A3DB0F-1C1A-41C7-9A54-5A4256E1FCB4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04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18EE96C1-CF1F-4F13-A86B-4B68B229E990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05575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55B7C0-4CF9-44FE-A08E-8EF14D8952E6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70027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5EA35A-974C-4281-A125-790F2FA51531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36257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9034A9-2712-41D3-A67C-A9078F7B3545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239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ABF8B249-244B-45B8-AD87-A70E4E155DFF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7089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D2E8E9-C5AE-4849-B89C-C4F619BD30A3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z="1300" smtClean="0"/>
          </a:p>
        </p:txBody>
      </p:sp>
      <p:sp>
        <p:nvSpPr>
          <p:cNvPr id="562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381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7C32DC-8144-47E1-A171-BFA6B9BEE0A4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563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377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C39E82-42A1-4430-ADE2-5F63B3DB8052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564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907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F50315-2919-42FB-A6D6-1D103328C3B3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  <p:sp>
        <p:nvSpPr>
          <p:cNvPr id="565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68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777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59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11/12/2018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11/12/2018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0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8" dist="17961" dir="13500000">
              <a:srgbClr val="E2820E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9" rIns="92075" bIns="460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2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UT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313" y="6345238"/>
            <a:ext cx="6858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7" dist="17961" dir="13500000">
              <a:srgbClr val="884E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9" rIns="92075" bIns="46039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6508" y="6446997"/>
            <a:ext cx="2613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384T / 323</a:t>
            </a:r>
          </a:p>
        </p:txBody>
      </p:sp>
    </p:spTree>
    <p:extLst>
      <p:ext uri="{BB962C8B-B14F-4D97-AF65-F5344CB8AC3E}">
        <p14:creationId xmlns:p14="http://schemas.microsoft.com/office/powerpoint/2010/main" val="10782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20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16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emical_compoun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-38216"/>
            <a:ext cx="7772400" cy="85274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Lecture 20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525" y="857949"/>
            <a:ext cx="6858000" cy="429704"/>
          </a:xfrm>
        </p:spPr>
        <p:txBody>
          <a:bodyPr>
            <a:noAutofit/>
          </a:bodyPr>
          <a:lstStyle/>
          <a:p>
            <a:r>
              <a:rPr lang="en-US" sz="1600" b="1" dirty="0"/>
              <a:t>Chemical Engineering for Micro/Nano Fabrication</a:t>
            </a:r>
          </a:p>
          <a:p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12570"/>
            <a:ext cx="6346486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2" descr="p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8" y="598204"/>
            <a:ext cx="7599363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409578" y="168276"/>
            <a:ext cx="80954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800" i="1" dirty="0">
                <a:solidFill>
                  <a:srgbClr val="0000FF"/>
                </a:solidFill>
                <a:latin typeface="Verdana" panose="020B0604030504040204" pitchFamily="34" charset="0"/>
              </a:rPr>
              <a:t>First Excimer Laser Lithography Experiment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275" y="5279958"/>
            <a:ext cx="369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Calibri" panose="020F0502020204030204"/>
              </a:rPr>
              <a:t>Reciprocity proof!!</a:t>
            </a:r>
          </a:p>
        </p:txBody>
      </p:sp>
    </p:spTree>
    <p:extLst>
      <p:ext uri="{BB962C8B-B14F-4D97-AF65-F5344CB8AC3E}">
        <p14:creationId xmlns:p14="http://schemas.microsoft.com/office/powerpoint/2010/main" val="11143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1336675" y="1773238"/>
            <a:ext cx="18446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F9280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/>
              <a:t>nsoluble</a:t>
            </a:r>
          </a:p>
        </p:txBody>
      </p:sp>
      <p:sp>
        <p:nvSpPr>
          <p:cNvPr id="281603" name="Line 3"/>
          <p:cNvSpPr>
            <a:spLocks noChangeShapeType="1"/>
          </p:cNvSpPr>
          <p:nvPr/>
        </p:nvSpPr>
        <p:spPr bwMode="auto">
          <a:xfrm>
            <a:off x="3181350" y="21336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870325" y="1697038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h</a:t>
            </a:r>
            <a:r>
              <a:rPr lang="en-US" altLang="en-US">
                <a:latin typeface="Symbol" pitchFamily="18" charset="2"/>
              </a:rPr>
              <a:t>n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603875" y="1811338"/>
            <a:ext cx="20542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114F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/>
              <a:t>oluble</a:t>
            </a: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660775" y="2154238"/>
            <a:ext cx="16160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>
                <a:latin typeface="Symbol" pitchFamily="18" charset="2"/>
              </a:rPr>
              <a:t>F </a:t>
            </a:r>
            <a:r>
              <a:rPr lang="en-US" altLang="en-US"/>
              <a:t>&lt; 1</a:t>
            </a:r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3203575" y="3163888"/>
            <a:ext cx="1958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DC0081"/>
                </a:solidFill>
              </a:rPr>
              <a:t>G</a:t>
            </a:r>
            <a:r>
              <a:rPr lang="en-US" altLang="en-US"/>
              <a:t>enerator</a:t>
            </a:r>
          </a:p>
        </p:txBody>
      </p:sp>
      <p:sp>
        <p:nvSpPr>
          <p:cNvPr id="281608" name="Line 8"/>
          <p:cNvSpPr>
            <a:spLocks noChangeShapeType="1"/>
          </p:cNvSpPr>
          <p:nvPr/>
        </p:nvSpPr>
        <p:spPr bwMode="auto">
          <a:xfrm>
            <a:off x="3829050" y="3524250"/>
            <a:ext cx="0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3929063" y="3567113"/>
            <a:ext cx="492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h</a:t>
            </a:r>
            <a:r>
              <a:rPr lang="en-US" altLang="en-US">
                <a:latin typeface="Symbol" pitchFamily="18" charset="2"/>
              </a:rPr>
              <a:t>n</a:t>
            </a:r>
          </a:p>
        </p:txBody>
      </p:sp>
      <p:sp>
        <p:nvSpPr>
          <p:cNvPr id="281610" name="Rectangle 10"/>
          <p:cNvSpPr>
            <a:spLocks noChangeArrowheads="1"/>
          </p:cNvSpPr>
          <p:nvPr/>
        </p:nvSpPr>
        <p:spPr bwMode="auto">
          <a:xfrm>
            <a:off x="4367213" y="3586163"/>
            <a:ext cx="8905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>
                <a:latin typeface="Symbol" pitchFamily="18" charset="2"/>
              </a:rPr>
              <a:t>F </a:t>
            </a:r>
            <a:r>
              <a:rPr lang="en-US" altLang="en-US"/>
              <a:t>&lt; 1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3243263" y="4019550"/>
            <a:ext cx="134778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/>
              <a:t>atalyst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919163" y="4267200"/>
            <a:ext cx="139858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F9280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/>
              <a:t>nsoluble</a:t>
            </a:r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>
            <a:off x="2266950" y="4648200"/>
            <a:ext cx="321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5662613" y="4248150"/>
            <a:ext cx="27686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114F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/>
              <a:t>oluble +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/>
              <a:t>atalyst</a:t>
            </a:r>
          </a:p>
        </p:txBody>
      </p:sp>
      <p:sp>
        <p:nvSpPr>
          <p:cNvPr id="281615" name="Line 15"/>
          <p:cNvSpPr>
            <a:spLocks noChangeShapeType="1"/>
          </p:cNvSpPr>
          <p:nvPr/>
        </p:nvSpPr>
        <p:spPr bwMode="auto">
          <a:xfrm flipH="1">
            <a:off x="7643813" y="4883150"/>
            <a:ext cx="1587" cy="611188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6" name="Line 16"/>
          <p:cNvSpPr>
            <a:spLocks noChangeShapeType="1"/>
          </p:cNvSpPr>
          <p:nvPr/>
        </p:nvSpPr>
        <p:spPr bwMode="auto">
          <a:xfrm flipH="1">
            <a:off x="3767138" y="5500688"/>
            <a:ext cx="3876675" cy="0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7" name="Line 17"/>
          <p:cNvSpPr>
            <a:spLocks noChangeShapeType="1"/>
          </p:cNvSpPr>
          <p:nvPr/>
        </p:nvSpPr>
        <p:spPr bwMode="auto">
          <a:xfrm>
            <a:off x="3771900" y="4838700"/>
            <a:ext cx="0" cy="647700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8" name="Text Box 18"/>
          <p:cNvSpPr txBox="1">
            <a:spLocks noChangeArrowheads="1"/>
          </p:cNvSpPr>
          <p:nvPr/>
        </p:nvSpPr>
        <p:spPr bwMode="auto">
          <a:xfrm>
            <a:off x="1463675" y="512763"/>
            <a:ext cx="6450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0000FF"/>
                </a:solidFill>
                <a:latin typeface="Lucida Sans" pitchFamily="34" charset="0"/>
              </a:rPr>
              <a:t>Chemical Amplification</a:t>
            </a:r>
          </a:p>
        </p:txBody>
      </p:sp>
    </p:spTree>
    <p:extLst>
      <p:ext uri="{BB962C8B-B14F-4D97-AF65-F5344CB8AC3E}">
        <p14:creationId xmlns:p14="http://schemas.microsoft.com/office/powerpoint/2010/main" val="406099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p2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088" y="937549"/>
            <a:ext cx="7216775" cy="53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088" y="204486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200" dirty="0" smtClean="0">
                <a:solidFill>
                  <a:srgbClr val="0000FF"/>
                </a:solidFill>
              </a:rPr>
              <a:t>Anionic polymerization of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Phthalaldehyde</a:t>
            </a:r>
            <a:endParaRPr lang="en-US" altLang="en-US" sz="3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09900" y="5155710"/>
            <a:ext cx="2943225" cy="12927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3087" y="2028439"/>
            <a:ext cx="804862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For </a:t>
            </a:r>
            <a:r>
              <a:rPr lang="en-US" altLang="en-US" sz="2400" dirty="0" smtClean="0"/>
              <a:t>reversible polymerizations</a:t>
            </a:r>
            <a:r>
              <a:rPr lang="en-US" altLang="en-US" sz="2400" dirty="0"/>
              <a:t>, there is a temperature where t</a:t>
            </a:r>
            <a:r>
              <a:rPr lang="en-US" altLang="en-US" sz="2400" dirty="0" smtClean="0"/>
              <a:t>he </a:t>
            </a:r>
            <a:r>
              <a:rPr lang="en-US" altLang="en-US" sz="2400" dirty="0"/>
              <a:t>position </a:t>
            </a:r>
            <a:r>
              <a:rPr lang="en-US" altLang="en-US" sz="2400" dirty="0" smtClean="0"/>
              <a:t>of </a:t>
            </a:r>
            <a:r>
              <a:rPr lang="en-US" altLang="en-US" sz="2400" dirty="0"/>
              <a:t>the monomer / polymer </a:t>
            </a:r>
            <a:r>
              <a:rPr lang="en-US" altLang="en-US" sz="2400" dirty="0" smtClean="0"/>
              <a:t>concentration is  at equilibrium, where </a:t>
            </a:r>
            <a:r>
              <a:rPr lang="el-GR" altLang="en-US" sz="2400" dirty="0">
                <a:cs typeface="Arial" panose="020B0604020202020204" pitchFamily="34" charset="0"/>
              </a:rPr>
              <a:t>Δ</a:t>
            </a:r>
            <a:r>
              <a:rPr lang="en-US" altLang="en-US" sz="2400" dirty="0">
                <a:cs typeface="Arial" panose="020B0604020202020204" pitchFamily="34" charset="0"/>
              </a:rPr>
              <a:t>G </a:t>
            </a:r>
            <a:r>
              <a:rPr lang="en-US" altLang="en-US" sz="2400" dirty="0" smtClean="0">
                <a:cs typeface="Arial" panose="020B0604020202020204" pitchFamily="34" charset="0"/>
              </a:rPr>
              <a:t>= 0. </a:t>
            </a:r>
            <a:r>
              <a:rPr lang="en-US" altLang="en-US" sz="2400" dirty="0" smtClean="0"/>
              <a:t>  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cs typeface="Arial" panose="020B0604020202020204" pitchFamily="34" charset="0"/>
              </a:rPr>
              <a:t>                  at equilibrium      </a:t>
            </a:r>
            <a:r>
              <a:rPr lang="el-GR" altLang="en-US" sz="2400" dirty="0" smtClean="0">
                <a:cs typeface="Arial" panose="020B0604020202020204" pitchFamily="34" charset="0"/>
              </a:rPr>
              <a:t>Δ</a:t>
            </a:r>
            <a:r>
              <a:rPr lang="en-US" altLang="en-US" sz="2400" dirty="0">
                <a:cs typeface="Arial" panose="020B0604020202020204" pitchFamily="34" charset="0"/>
              </a:rPr>
              <a:t>G </a:t>
            </a:r>
            <a:r>
              <a:rPr lang="en-US" altLang="en-US" sz="2400" dirty="0" smtClean="0">
                <a:cs typeface="Arial" panose="020B0604020202020204" pitchFamily="34" charset="0"/>
              </a:rPr>
              <a:t>= 0 = </a:t>
            </a:r>
            <a:r>
              <a:rPr lang="el-GR" altLang="en-US" sz="2400" dirty="0">
                <a:cs typeface="Arial" panose="020B0604020202020204" pitchFamily="34" charset="0"/>
              </a:rPr>
              <a:t>Δ</a:t>
            </a:r>
            <a:r>
              <a:rPr lang="en-US" altLang="en-US" sz="2400" dirty="0">
                <a:cs typeface="Arial" panose="020B0604020202020204" pitchFamily="34" charset="0"/>
              </a:rPr>
              <a:t>H - </a:t>
            </a:r>
            <a:r>
              <a:rPr lang="en-US" altLang="en-US" sz="2400" dirty="0" smtClean="0">
                <a:cs typeface="Arial" panose="020B0604020202020204" pitchFamily="34" charset="0"/>
              </a:rPr>
              <a:t>T </a:t>
            </a:r>
            <a:r>
              <a:rPr lang="el-GR" altLang="en-US" sz="2400" dirty="0">
                <a:cs typeface="Arial" panose="020B0604020202020204" pitchFamily="34" charset="0"/>
              </a:rPr>
              <a:t>Δ</a:t>
            </a:r>
            <a:r>
              <a:rPr lang="en-US" altLang="en-US" sz="2400" dirty="0" smtClean="0">
                <a:cs typeface="Arial" panose="020B0604020202020204" pitchFamily="34" charset="0"/>
              </a:rPr>
              <a:t>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cs typeface="Arial" panose="020B0604020202020204" pitchFamily="34" charset="0"/>
              </a:rPr>
              <a:t>    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cs typeface="Arial" panose="020B0604020202020204" pitchFamily="34" charset="0"/>
              </a:rPr>
              <a:t>               or,  the Ceiling </a:t>
            </a:r>
            <a:r>
              <a:rPr lang="en-US" altLang="en-US" sz="2400" dirty="0" err="1" smtClean="0">
                <a:cs typeface="Arial" panose="020B0604020202020204" pitchFamily="34" charset="0"/>
              </a:rPr>
              <a:t>Temperture</a:t>
            </a:r>
            <a:r>
              <a:rPr lang="en-US" altLang="en-US" sz="2400" dirty="0" smtClean="0">
                <a:cs typeface="Arial" panose="020B0604020202020204" pitchFamily="34" charset="0"/>
              </a:rPr>
              <a:t>,    T</a:t>
            </a:r>
            <a:r>
              <a:rPr lang="en-US" altLang="en-US" sz="2400" baseline="-25000" dirty="0" smtClean="0">
                <a:cs typeface="Arial" panose="020B0604020202020204" pitchFamily="34" charset="0"/>
              </a:rPr>
              <a:t>c</a:t>
            </a:r>
            <a:r>
              <a:rPr lang="en-US" altLang="en-US" sz="2400" dirty="0" smtClean="0">
                <a:cs typeface="Arial" panose="020B0604020202020204" pitchFamily="34" charset="0"/>
              </a:rPr>
              <a:t> = </a:t>
            </a:r>
            <a:r>
              <a:rPr lang="el-GR" altLang="en-US" sz="2400" dirty="0" smtClean="0">
                <a:cs typeface="Arial" panose="020B0604020202020204" pitchFamily="34" charset="0"/>
              </a:rPr>
              <a:t>Δ</a:t>
            </a:r>
            <a:r>
              <a:rPr lang="en-US" altLang="en-US" sz="2400" dirty="0">
                <a:cs typeface="Arial" panose="020B0604020202020204" pitchFamily="34" charset="0"/>
              </a:rPr>
              <a:t>H </a:t>
            </a:r>
            <a:r>
              <a:rPr lang="en-US" altLang="en-US" sz="2400" dirty="0" smtClean="0">
                <a:cs typeface="Arial" panose="020B0604020202020204" pitchFamily="34" charset="0"/>
              </a:rPr>
              <a:t>/ </a:t>
            </a:r>
            <a:r>
              <a:rPr lang="el-GR" altLang="en-US" sz="2400" dirty="0" smtClean="0">
                <a:cs typeface="Arial" panose="020B0604020202020204" pitchFamily="34" charset="0"/>
              </a:rPr>
              <a:t>Δ</a:t>
            </a:r>
            <a:r>
              <a:rPr lang="en-US" altLang="en-US" sz="2400" dirty="0">
                <a:cs typeface="Arial" panose="020B0604020202020204" pitchFamily="34" charset="0"/>
              </a:rPr>
              <a:t>S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/>
          </p:nvPr>
        </p:nvGraphicFramePr>
        <p:xfrm>
          <a:off x="617537" y="1476148"/>
          <a:ext cx="80041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5" name="CS ChemDraw Drawing" r:id="rId3" imgW="5806366" imgH="249838" progId="ChemDraw.Document.6.0">
                  <p:embed/>
                </p:oleObj>
              </mc:Choice>
              <mc:Fallback>
                <p:oleObj name="CS ChemDraw Drawing" r:id="rId3" imgW="5806366" imgH="249838" progId="ChemDraw.Document.6.0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" y="1476148"/>
                        <a:ext cx="8004175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307252" y="188133"/>
            <a:ext cx="4580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rgbClr val="0000FF"/>
                </a:solidFill>
              </a:rPr>
              <a:t>Ceiling Temperature, T</a:t>
            </a:r>
            <a:r>
              <a:rPr lang="en-US" altLang="en-US" sz="3600" baseline="-25000" dirty="0" smtClean="0">
                <a:solidFill>
                  <a:srgbClr val="0000FF"/>
                </a:solidFill>
              </a:rPr>
              <a:t>c</a:t>
            </a:r>
            <a:endParaRPr lang="en-US" sz="2000" baseline="-25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144837" y="5601242"/>
          <a:ext cx="5476875" cy="731520"/>
        </p:xfrm>
        <a:graphic>
          <a:graphicData uri="http://schemas.openxmlformats.org/drawingml/2006/table">
            <a:tbl>
              <a:tblPr/>
              <a:tblGrid>
                <a:gridCol w="182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l-GR" dirty="0"/>
                        <a:t>α-</a:t>
                      </a:r>
                      <a:r>
                        <a:rPr lang="en-US" dirty="0" err="1" smtClean="0"/>
                        <a:t>methylstyrene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styrene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812371" y="5155710"/>
            <a:ext cx="664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T</a:t>
            </a:r>
            <a:r>
              <a:rPr lang="en-US" altLang="en-US" baseline="-25000" dirty="0">
                <a:cs typeface="Arial" panose="020B0604020202020204" pitchFamily="34" charset="0"/>
              </a:rPr>
              <a:t>c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> 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1219200" y="1828800"/>
            <a:ext cx="6858000" cy="3429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4562475" y="4171950"/>
            <a:ext cx="381000" cy="304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147460" name="Rectangle 4"/>
          <p:cNvSpPr>
            <a:spLocks noChangeArrowheads="1"/>
          </p:cNvSpPr>
          <p:nvPr/>
        </p:nvSpPr>
        <p:spPr bwMode="auto">
          <a:xfrm>
            <a:off x="800100" y="299270"/>
            <a:ext cx="7551738" cy="107786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0000FF"/>
                </a:solidFill>
              </a:rPr>
              <a:t>Photoacid</a:t>
            </a:r>
            <a:r>
              <a:rPr lang="en-US" sz="3200" dirty="0">
                <a:solidFill>
                  <a:srgbClr val="0000FF"/>
                </a:solidFill>
              </a:rPr>
              <a:t> Generation Mechanism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0000FF"/>
                </a:solidFill>
              </a:rPr>
              <a:t>of Aryl </a:t>
            </a:r>
            <a:r>
              <a:rPr lang="en-US" sz="3200" dirty="0" err="1">
                <a:solidFill>
                  <a:srgbClr val="0000FF"/>
                </a:solidFill>
              </a:rPr>
              <a:t>Sulfonium</a:t>
            </a:r>
            <a:r>
              <a:rPr lang="en-US" sz="3200" dirty="0">
                <a:solidFill>
                  <a:srgbClr val="0000FF"/>
                </a:solidFill>
              </a:rPr>
              <a:t> Salts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1892300" y="6019800"/>
            <a:ext cx="535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600">
                <a:solidFill>
                  <a:srgbClr val="FF0000"/>
                </a:solidFill>
              </a:rPr>
              <a:t>Dektar, J. L.; Hacker, N. P. </a:t>
            </a:r>
            <a:r>
              <a:rPr lang="en-US" altLang="en-US" sz="1600" i="1">
                <a:solidFill>
                  <a:srgbClr val="FF0000"/>
                </a:solidFill>
              </a:rPr>
              <a:t>J. Am. Chem. Soc.</a:t>
            </a:r>
            <a:r>
              <a:rPr lang="en-US" altLang="en-US" sz="1600">
                <a:solidFill>
                  <a:srgbClr val="FF0000"/>
                </a:solidFill>
              </a:rPr>
              <a:t> </a:t>
            </a:r>
            <a:r>
              <a:rPr lang="en-US" altLang="en-US" sz="1600" b="1">
                <a:solidFill>
                  <a:srgbClr val="FF0000"/>
                </a:solidFill>
              </a:rPr>
              <a:t>1990</a:t>
            </a:r>
            <a:r>
              <a:rPr lang="en-US" altLang="en-US" sz="1600">
                <a:solidFill>
                  <a:srgbClr val="FF0000"/>
                </a:solidFill>
              </a:rPr>
              <a:t>, </a:t>
            </a:r>
            <a:r>
              <a:rPr lang="en-US" altLang="en-US" sz="1600" i="1">
                <a:solidFill>
                  <a:srgbClr val="FF0000"/>
                </a:solidFill>
              </a:rPr>
              <a:t>112</a:t>
            </a:r>
            <a:r>
              <a:rPr lang="en-US" altLang="en-US" sz="1600">
                <a:solidFill>
                  <a:srgbClr val="FF0000"/>
                </a:solidFill>
              </a:rPr>
              <a:t>, 6004.</a:t>
            </a:r>
          </a:p>
        </p:txBody>
      </p:sp>
      <p:graphicFrame>
        <p:nvGraphicFramePr>
          <p:cNvPr id="283654" name="Object 6"/>
          <p:cNvGraphicFramePr>
            <a:graphicFrameLocks noChangeAspect="1"/>
          </p:cNvGraphicFramePr>
          <p:nvPr/>
        </p:nvGraphicFramePr>
        <p:xfrm>
          <a:off x="1409700" y="1933575"/>
          <a:ext cx="646747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Document" r:id="rId4" imgW="6467475" imgH="3228975" progId="ChemWindow.Document">
                  <p:embed/>
                </p:oleObj>
              </mc:Choice>
              <mc:Fallback>
                <p:oleObj name="Document" r:id="rId4" imgW="6467475" imgH="3228975" progId="ChemWindow.Document">
                  <p:embed/>
                  <p:pic>
                    <p:nvPicPr>
                      <p:cNvPr id="283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933575"/>
                        <a:ext cx="6467475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9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p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7" y="837076"/>
            <a:ext cx="7601754" cy="548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0227" y="150471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 smtClean="0">
                <a:solidFill>
                  <a:srgbClr val="0000FF"/>
                </a:solidFill>
              </a:rPr>
              <a:t>Thermogravimetric analysis of PAGs </a:t>
            </a:r>
          </a:p>
        </p:txBody>
      </p:sp>
    </p:spTree>
    <p:extLst>
      <p:ext uri="{BB962C8B-B14F-4D97-AF65-F5344CB8AC3E}">
        <p14:creationId xmlns:p14="http://schemas.microsoft.com/office/powerpoint/2010/main" val="4490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p60"/>
          <p:cNvPicPr>
            <a:picLocks noChangeAspect="1" noChangeArrowheads="1"/>
          </p:cNvPicPr>
          <p:nvPr/>
        </p:nvPicPr>
        <p:blipFill>
          <a:blip r:embed="rId3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627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914399" y="228600"/>
            <a:ext cx="797495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Optical Micrographs of “self-developed” Images in </a:t>
            </a:r>
            <a:r>
              <a:rPr lang="en-US" altLang="en-US" sz="2800" dirty="0" err="1">
                <a:solidFill>
                  <a:srgbClr val="0000FF"/>
                </a:solidFill>
              </a:rPr>
              <a:t>Polyphthalaldehyde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3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1295400" y="4114800"/>
            <a:ext cx="6619875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715" y="355601"/>
            <a:ext cx="8806069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3333FF"/>
                </a:solidFill>
              </a:rPr>
              <a:t>Chemically Amplified Deep UV Resists</a:t>
            </a:r>
            <a:r>
              <a:rPr lang="en-US" altLang="en-US" sz="4000" dirty="0" smtClean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914400" y="1676400"/>
            <a:ext cx="2555875" cy="363538"/>
          </a:xfrm>
          <a:prstGeom prst="rect">
            <a:avLst/>
          </a:prstGeom>
          <a:solidFill>
            <a:srgbClr val="C501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Photoacid Generation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838200" y="3733800"/>
            <a:ext cx="3292475" cy="363538"/>
          </a:xfrm>
          <a:prstGeom prst="rect">
            <a:avLst/>
          </a:prstGeom>
          <a:solidFill>
            <a:srgbClr val="6300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Acid-Catalyzed Deprotection</a:t>
            </a:r>
          </a:p>
        </p:txBody>
      </p:sp>
      <p:grpSp>
        <p:nvGrpSpPr>
          <p:cNvPr id="286726" name="Group 6"/>
          <p:cNvGrpSpPr>
            <a:grpSpLocks/>
          </p:cNvGrpSpPr>
          <p:nvPr/>
        </p:nvGrpSpPr>
        <p:grpSpPr bwMode="auto">
          <a:xfrm>
            <a:off x="838200" y="2286000"/>
            <a:ext cx="3011488" cy="1035050"/>
            <a:chOff x="682" y="1120"/>
            <a:chExt cx="3765" cy="952"/>
          </a:xfrm>
        </p:grpSpPr>
        <p:sp>
          <p:nvSpPr>
            <p:cNvPr id="286809" name="AutoShape 7"/>
            <p:cNvSpPr>
              <a:spLocks noChangeArrowheads="1"/>
            </p:cNvSpPr>
            <p:nvPr/>
          </p:nvSpPr>
          <p:spPr bwMode="auto">
            <a:xfrm rot="16200000" flipH="1">
              <a:off x="1000" y="1132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0" name="Oval 8"/>
            <p:cNvSpPr>
              <a:spLocks noChangeArrowheads="1"/>
            </p:cNvSpPr>
            <p:nvPr/>
          </p:nvSpPr>
          <p:spPr bwMode="auto">
            <a:xfrm>
              <a:off x="1096" y="1204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1" name="AutoShape 9"/>
            <p:cNvSpPr>
              <a:spLocks noChangeArrowheads="1"/>
            </p:cNvSpPr>
            <p:nvPr/>
          </p:nvSpPr>
          <p:spPr bwMode="auto">
            <a:xfrm rot="16200000" flipH="1">
              <a:off x="1000" y="1792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2" name="Oval 10"/>
            <p:cNvSpPr>
              <a:spLocks noChangeArrowheads="1"/>
            </p:cNvSpPr>
            <p:nvPr/>
          </p:nvSpPr>
          <p:spPr bwMode="auto">
            <a:xfrm>
              <a:off x="1096" y="1864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3" name="AutoShape 11"/>
            <p:cNvSpPr>
              <a:spLocks noChangeArrowheads="1"/>
            </p:cNvSpPr>
            <p:nvPr/>
          </p:nvSpPr>
          <p:spPr bwMode="auto">
            <a:xfrm>
              <a:off x="682" y="1468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4" name="Oval 12"/>
            <p:cNvSpPr>
              <a:spLocks noChangeArrowheads="1"/>
            </p:cNvSpPr>
            <p:nvPr/>
          </p:nvSpPr>
          <p:spPr bwMode="auto">
            <a:xfrm>
              <a:off x="772" y="1558"/>
              <a:ext cx="112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5" name="Rectangle 13"/>
            <p:cNvSpPr>
              <a:spLocks noChangeArrowheads="1"/>
            </p:cNvSpPr>
            <p:nvPr/>
          </p:nvSpPr>
          <p:spPr bwMode="auto">
            <a:xfrm>
              <a:off x="1043" y="1463"/>
              <a:ext cx="907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S</a:t>
              </a:r>
              <a:r>
                <a:rPr kumimoji="0" lang="en-US" altLang="en-US" sz="14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+-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SbF</a:t>
              </a:r>
              <a:r>
                <a:rPr kumimoji="0" lang="en-US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6</a:t>
              </a:r>
              <a:endPara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6" name="Line 14"/>
            <p:cNvSpPr>
              <a:spLocks noChangeShapeType="1"/>
            </p:cNvSpPr>
            <p:nvPr/>
          </p:nvSpPr>
          <p:spPr bwMode="auto">
            <a:xfrm flipV="1">
              <a:off x="1149" y="1694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17" name="Line 15"/>
            <p:cNvSpPr>
              <a:spLocks noChangeShapeType="1"/>
            </p:cNvSpPr>
            <p:nvPr/>
          </p:nvSpPr>
          <p:spPr bwMode="auto">
            <a:xfrm flipV="1">
              <a:off x="1149" y="1412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18" name="Line 16"/>
            <p:cNvSpPr>
              <a:spLocks noChangeShapeType="1"/>
            </p:cNvSpPr>
            <p:nvPr/>
          </p:nvSpPr>
          <p:spPr bwMode="auto">
            <a:xfrm>
              <a:off x="979" y="1602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19" name="Line 17"/>
            <p:cNvSpPr>
              <a:spLocks noChangeShapeType="1"/>
            </p:cNvSpPr>
            <p:nvPr/>
          </p:nvSpPr>
          <p:spPr bwMode="auto">
            <a:xfrm>
              <a:off x="1960" y="1590"/>
              <a:ext cx="1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20" name="Rectangle 18"/>
            <p:cNvSpPr>
              <a:spLocks noChangeArrowheads="1"/>
            </p:cNvSpPr>
            <p:nvPr/>
          </p:nvSpPr>
          <p:spPr bwMode="auto">
            <a:xfrm>
              <a:off x="2305" y="1308"/>
              <a:ext cx="51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Times New Roman"/>
                </a:rPr>
                <a:t>h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/>
                </a:rPr>
                <a:t>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/>
              </a:endParaRPr>
            </a:p>
          </p:txBody>
        </p:sp>
        <p:sp>
          <p:nvSpPr>
            <p:cNvPr id="286821" name="Rectangle 19"/>
            <p:cNvSpPr>
              <a:spLocks noChangeArrowheads="1"/>
            </p:cNvSpPr>
            <p:nvPr/>
          </p:nvSpPr>
          <p:spPr bwMode="auto">
            <a:xfrm>
              <a:off x="3288" y="1427"/>
              <a:ext cx="115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H</a:t>
              </a:r>
              <a:r>
                <a:rPr kumimoji="0" lang="en-US" alt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+-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SbF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6</a:t>
              </a:r>
              <a:endPara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</p:grpSp>
      <p:sp>
        <p:nvSpPr>
          <p:cNvPr id="286727" name="Rectangle 20"/>
          <p:cNvSpPr>
            <a:spLocks noChangeArrowheads="1"/>
          </p:cNvSpPr>
          <p:nvPr/>
        </p:nvSpPr>
        <p:spPr bwMode="auto">
          <a:xfrm>
            <a:off x="873125" y="45974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28" name="Rectangle 21"/>
          <p:cNvSpPr>
            <a:spLocks noChangeArrowheads="1"/>
          </p:cNvSpPr>
          <p:nvPr/>
        </p:nvSpPr>
        <p:spPr bwMode="auto">
          <a:xfrm>
            <a:off x="1487488" y="4597400"/>
            <a:ext cx="4619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grpSp>
        <p:nvGrpSpPr>
          <p:cNvPr id="286729" name="Group 22"/>
          <p:cNvGrpSpPr>
            <a:grpSpLocks/>
          </p:cNvGrpSpPr>
          <p:nvPr/>
        </p:nvGrpSpPr>
        <p:grpSpPr bwMode="auto">
          <a:xfrm>
            <a:off x="852488" y="4610100"/>
            <a:ext cx="71437" cy="280988"/>
            <a:chOff x="465" y="2805"/>
            <a:chExt cx="49" cy="197"/>
          </a:xfrm>
        </p:grpSpPr>
        <p:sp>
          <p:nvSpPr>
            <p:cNvPr id="286807" name="Arc 23"/>
            <p:cNvSpPr>
              <a:spLocks/>
            </p:cNvSpPr>
            <p:nvPr/>
          </p:nvSpPr>
          <p:spPr bwMode="auto">
            <a:xfrm>
              <a:off x="470" y="2910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08" name="Arc 24"/>
            <p:cNvSpPr>
              <a:spLocks/>
            </p:cNvSpPr>
            <p:nvPr/>
          </p:nvSpPr>
          <p:spPr bwMode="auto">
            <a:xfrm rot="10800000">
              <a:off x="465" y="2805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30" name="Line 25"/>
          <p:cNvSpPr>
            <a:spLocks noChangeShapeType="1"/>
          </p:cNvSpPr>
          <p:nvPr/>
        </p:nvSpPr>
        <p:spPr bwMode="auto">
          <a:xfrm>
            <a:off x="762000" y="4746625"/>
            <a:ext cx="17303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1" name="Line 26"/>
          <p:cNvSpPr>
            <a:spLocks noChangeShapeType="1"/>
          </p:cNvSpPr>
          <p:nvPr/>
        </p:nvSpPr>
        <p:spPr bwMode="auto">
          <a:xfrm>
            <a:off x="1311275" y="4746625"/>
            <a:ext cx="233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32" name="Group 27"/>
          <p:cNvGrpSpPr>
            <a:grpSpLocks/>
          </p:cNvGrpSpPr>
          <p:nvPr/>
        </p:nvGrpSpPr>
        <p:grpSpPr bwMode="auto">
          <a:xfrm>
            <a:off x="1971675" y="4618038"/>
            <a:ext cx="73025" cy="280987"/>
            <a:chOff x="1230" y="2811"/>
            <a:chExt cx="49" cy="197"/>
          </a:xfrm>
        </p:grpSpPr>
        <p:sp>
          <p:nvSpPr>
            <p:cNvPr id="286805" name="Arc 28"/>
            <p:cNvSpPr>
              <a:spLocks/>
            </p:cNvSpPr>
            <p:nvPr/>
          </p:nvSpPr>
          <p:spPr bwMode="auto">
            <a:xfrm>
              <a:off x="1230" y="2916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06" name="Arc 29"/>
            <p:cNvSpPr>
              <a:spLocks/>
            </p:cNvSpPr>
            <p:nvPr/>
          </p:nvSpPr>
          <p:spPr bwMode="auto">
            <a:xfrm rot="10800000">
              <a:off x="1235" y="2811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33" name="Line 30"/>
          <p:cNvSpPr>
            <a:spLocks noChangeShapeType="1"/>
          </p:cNvSpPr>
          <p:nvPr/>
        </p:nvSpPr>
        <p:spPr bwMode="auto">
          <a:xfrm>
            <a:off x="1960563" y="4746625"/>
            <a:ext cx="173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34" name="Group 31"/>
          <p:cNvGrpSpPr>
            <a:grpSpLocks/>
          </p:cNvGrpSpPr>
          <p:nvPr/>
        </p:nvGrpSpPr>
        <p:grpSpPr bwMode="auto">
          <a:xfrm>
            <a:off x="1446213" y="4848225"/>
            <a:ext cx="393700" cy="539750"/>
            <a:chOff x="871" y="2972"/>
            <a:chExt cx="268" cy="378"/>
          </a:xfrm>
        </p:grpSpPr>
        <p:sp>
          <p:nvSpPr>
            <p:cNvPr id="286802" name="AutoShape 32"/>
            <p:cNvSpPr>
              <a:spLocks noChangeArrowheads="1"/>
            </p:cNvSpPr>
            <p:nvPr/>
          </p:nvSpPr>
          <p:spPr bwMode="auto">
            <a:xfrm rot="16200000" flipH="1">
              <a:off x="859" y="3070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03" name="Oval 33"/>
            <p:cNvSpPr>
              <a:spLocks noChangeArrowheads="1"/>
            </p:cNvSpPr>
            <p:nvPr/>
          </p:nvSpPr>
          <p:spPr bwMode="auto">
            <a:xfrm>
              <a:off x="955" y="3142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04" name="Line 34"/>
            <p:cNvSpPr>
              <a:spLocks noChangeShapeType="1"/>
            </p:cNvSpPr>
            <p:nvPr/>
          </p:nvSpPr>
          <p:spPr bwMode="auto">
            <a:xfrm flipV="1">
              <a:off x="1008" y="2972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35" name="Line 35"/>
          <p:cNvSpPr>
            <a:spLocks noChangeShapeType="1"/>
          </p:cNvSpPr>
          <p:nvPr/>
        </p:nvSpPr>
        <p:spPr bwMode="auto">
          <a:xfrm>
            <a:off x="1643063" y="5399088"/>
            <a:ext cx="1587" cy="112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6" name="Rectangle 36"/>
          <p:cNvSpPr>
            <a:spLocks noChangeArrowheads="1"/>
          </p:cNvSpPr>
          <p:nvPr/>
        </p:nvSpPr>
        <p:spPr bwMode="auto">
          <a:xfrm>
            <a:off x="1479550" y="5453063"/>
            <a:ext cx="327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37" name="Line 37"/>
          <p:cNvSpPr>
            <a:spLocks noChangeShapeType="1"/>
          </p:cNvSpPr>
          <p:nvPr/>
        </p:nvSpPr>
        <p:spPr bwMode="auto">
          <a:xfrm>
            <a:off x="1724025" y="5676900"/>
            <a:ext cx="141288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8" name="Line 38"/>
          <p:cNvSpPr>
            <a:spLocks noChangeShapeType="1"/>
          </p:cNvSpPr>
          <p:nvPr/>
        </p:nvSpPr>
        <p:spPr bwMode="auto">
          <a:xfrm flipH="1">
            <a:off x="1868488" y="5676900"/>
            <a:ext cx="16510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9" name="Line 39"/>
          <p:cNvSpPr>
            <a:spLocks noChangeShapeType="1"/>
          </p:cNvSpPr>
          <p:nvPr/>
        </p:nvSpPr>
        <p:spPr bwMode="auto">
          <a:xfrm>
            <a:off x="1857375" y="5745163"/>
            <a:ext cx="1588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0" name="Line 40"/>
          <p:cNvSpPr>
            <a:spLocks noChangeShapeType="1"/>
          </p:cNvSpPr>
          <p:nvPr/>
        </p:nvSpPr>
        <p:spPr bwMode="auto">
          <a:xfrm>
            <a:off x="1889125" y="5745163"/>
            <a:ext cx="1588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1" name="Rectangle 41"/>
          <p:cNvSpPr>
            <a:spLocks noChangeArrowheads="1"/>
          </p:cNvSpPr>
          <p:nvPr/>
        </p:nvSpPr>
        <p:spPr bwMode="auto">
          <a:xfrm>
            <a:off x="1708150" y="5813425"/>
            <a:ext cx="327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42" name="Rectangle 42"/>
          <p:cNvSpPr>
            <a:spLocks noChangeArrowheads="1"/>
          </p:cNvSpPr>
          <p:nvPr/>
        </p:nvSpPr>
        <p:spPr bwMode="auto">
          <a:xfrm>
            <a:off x="1949450" y="5461000"/>
            <a:ext cx="327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43" name="Line 43"/>
          <p:cNvSpPr>
            <a:spLocks noChangeShapeType="1"/>
          </p:cNvSpPr>
          <p:nvPr/>
        </p:nvSpPr>
        <p:spPr bwMode="auto">
          <a:xfrm>
            <a:off x="2201863" y="5616575"/>
            <a:ext cx="304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4" name="Line 44"/>
          <p:cNvSpPr>
            <a:spLocks noChangeShapeType="1"/>
          </p:cNvSpPr>
          <p:nvPr/>
        </p:nvSpPr>
        <p:spPr bwMode="auto">
          <a:xfrm>
            <a:off x="2384425" y="5467350"/>
            <a:ext cx="1588" cy="29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5" name="Rectangle 45"/>
          <p:cNvSpPr>
            <a:spLocks noChangeArrowheads="1"/>
          </p:cNvSpPr>
          <p:nvPr/>
        </p:nvSpPr>
        <p:spPr bwMode="auto">
          <a:xfrm>
            <a:off x="1970088" y="4743450"/>
            <a:ext cx="29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n</a:t>
            </a:r>
          </a:p>
        </p:txBody>
      </p:sp>
      <p:sp>
        <p:nvSpPr>
          <p:cNvPr id="286746" name="Line 46"/>
          <p:cNvSpPr>
            <a:spLocks noChangeShapeType="1"/>
          </p:cNvSpPr>
          <p:nvPr/>
        </p:nvSpPr>
        <p:spPr bwMode="auto">
          <a:xfrm flipV="1">
            <a:off x="2674938" y="5224463"/>
            <a:ext cx="10287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7" name="Rectangle 47"/>
          <p:cNvSpPr>
            <a:spLocks noChangeArrowheads="1"/>
          </p:cNvSpPr>
          <p:nvPr/>
        </p:nvSpPr>
        <p:spPr bwMode="auto">
          <a:xfrm>
            <a:off x="2865438" y="4767263"/>
            <a:ext cx="533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H</a:t>
            </a:r>
            <a:r>
              <a:rPr kumimoji="0" lang="en-US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48" name="Rectangle 48"/>
          <p:cNvSpPr>
            <a:spLocks noChangeArrowheads="1"/>
          </p:cNvSpPr>
          <p:nvPr/>
        </p:nvSpPr>
        <p:spPr bwMode="auto">
          <a:xfrm>
            <a:off x="3886200" y="43434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49" name="Rectangle 49"/>
          <p:cNvSpPr>
            <a:spLocks noChangeArrowheads="1"/>
          </p:cNvSpPr>
          <p:nvPr/>
        </p:nvSpPr>
        <p:spPr bwMode="auto">
          <a:xfrm>
            <a:off x="4518025" y="4360863"/>
            <a:ext cx="4619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grpSp>
        <p:nvGrpSpPr>
          <p:cNvPr id="286750" name="Group 50"/>
          <p:cNvGrpSpPr>
            <a:grpSpLocks/>
          </p:cNvGrpSpPr>
          <p:nvPr/>
        </p:nvGrpSpPr>
        <p:grpSpPr bwMode="auto">
          <a:xfrm>
            <a:off x="3883025" y="4373563"/>
            <a:ext cx="71438" cy="280987"/>
            <a:chOff x="2661" y="2817"/>
            <a:chExt cx="49" cy="197"/>
          </a:xfrm>
        </p:grpSpPr>
        <p:sp>
          <p:nvSpPr>
            <p:cNvPr id="286800" name="Arc 51"/>
            <p:cNvSpPr>
              <a:spLocks/>
            </p:cNvSpPr>
            <p:nvPr/>
          </p:nvSpPr>
          <p:spPr bwMode="auto">
            <a:xfrm>
              <a:off x="2666" y="2922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01" name="Arc 52"/>
            <p:cNvSpPr>
              <a:spLocks/>
            </p:cNvSpPr>
            <p:nvPr/>
          </p:nvSpPr>
          <p:spPr bwMode="auto">
            <a:xfrm rot="10800000">
              <a:off x="2661" y="2817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51" name="Line 53"/>
          <p:cNvSpPr>
            <a:spLocks noChangeShapeType="1"/>
          </p:cNvSpPr>
          <p:nvPr/>
        </p:nvSpPr>
        <p:spPr bwMode="auto">
          <a:xfrm>
            <a:off x="3790950" y="4510088"/>
            <a:ext cx="1730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52" name="Line 54"/>
          <p:cNvSpPr>
            <a:spLocks noChangeShapeType="1"/>
          </p:cNvSpPr>
          <p:nvPr/>
        </p:nvSpPr>
        <p:spPr bwMode="auto">
          <a:xfrm>
            <a:off x="4267200" y="4495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53" name="Group 55"/>
          <p:cNvGrpSpPr>
            <a:grpSpLocks/>
          </p:cNvGrpSpPr>
          <p:nvPr/>
        </p:nvGrpSpPr>
        <p:grpSpPr bwMode="auto">
          <a:xfrm>
            <a:off x="5002213" y="4381500"/>
            <a:ext cx="71437" cy="280988"/>
            <a:chOff x="3426" y="2823"/>
            <a:chExt cx="49" cy="197"/>
          </a:xfrm>
        </p:grpSpPr>
        <p:sp>
          <p:nvSpPr>
            <p:cNvPr id="286798" name="Arc 56"/>
            <p:cNvSpPr>
              <a:spLocks/>
            </p:cNvSpPr>
            <p:nvPr/>
          </p:nvSpPr>
          <p:spPr bwMode="auto">
            <a:xfrm>
              <a:off x="3426" y="2928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799" name="Arc 57"/>
            <p:cNvSpPr>
              <a:spLocks/>
            </p:cNvSpPr>
            <p:nvPr/>
          </p:nvSpPr>
          <p:spPr bwMode="auto">
            <a:xfrm rot="10800000">
              <a:off x="3431" y="2823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54" name="Line 58"/>
          <p:cNvSpPr>
            <a:spLocks noChangeShapeType="1"/>
          </p:cNvSpPr>
          <p:nvPr/>
        </p:nvSpPr>
        <p:spPr bwMode="auto">
          <a:xfrm>
            <a:off x="4989513" y="4510088"/>
            <a:ext cx="1730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55" name="Group 59"/>
          <p:cNvGrpSpPr>
            <a:grpSpLocks/>
          </p:cNvGrpSpPr>
          <p:nvPr/>
        </p:nvGrpSpPr>
        <p:grpSpPr bwMode="auto">
          <a:xfrm>
            <a:off x="4476750" y="4611688"/>
            <a:ext cx="392113" cy="539750"/>
            <a:chOff x="3067" y="2984"/>
            <a:chExt cx="268" cy="378"/>
          </a:xfrm>
        </p:grpSpPr>
        <p:sp>
          <p:nvSpPr>
            <p:cNvPr id="286795" name="AutoShape 60"/>
            <p:cNvSpPr>
              <a:spLocks noChangeArrowheads="1"/>
            </p:cNvSpPr>
            <p:nvPr/>
          </p:nvSpPr>
          <p:spPr bwMode="auto">
            <a:xfrm rot="16200000" flipH="1">
              <a:off x="3055" y="3082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796" name="Oval 61"/>
            <p:cNvSpPr>
              <a:spLocks noChangeArrowheads="1"/>
            </p:cNvSpPr>
            <p:nvPr/>
          </p:nvSpPr>
          <p:spPr bwMode="auto">
            <a:xfrm>
              <a:off x="3151" y="3154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797" name="Line 62"/>
            <p:cNvSpPr>
              <a:spLocks noChangeShapeType="1"/>
            </p:cNvSpPr>
            <p:nvPr/>
          </p:nvSpPr>
          <p:spPr bwMode="auto">
            <a:xfrm flipV="1">
              <a:off x="3204" y="2984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56" name="Line 63"/>
          <p:cNvSpPr>
            <a:spLocks noChangeShapeType="1"/>
          </p:cNvSpPr>
          <p:nvPr/>
        </p:nvSpPr>
        <p:spPr bwMode="auto">
          <a:xfrm>
            <a:off x="4672013" y="5162550"/>
            <a:ext cx="1587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57" name="Rectangle 64"/>
          <p:cNvSpPr>
            <a:spLocks noChangeArrowheads="1"/>
          </p:cNvSpPr>
          <p:nvPr/>
        </p:nvSpPr>
        <p:spPr bwMode="auto">
          <a:xfrm>
            <a:off x="4508500" y="5216525"/>
            <a:ext cx="473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OH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58" name="Rectangle 65"/>
          <p:cNvSpPr>
            <a:spLocks noChangeArrowheads="1"/>
          </p:cNvSpPr>
          <p:nvPr/>
        </p:nvSpPr>
        <p:spPr bwMode="auto">
          <a:xfrm>
            <a:off x="5029200" y="4495800"/>
            <a:ext cx="29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n</a:t>
            </a:r>
          </a:p>
        </p:txBody>
      </p:sp>
      <p:sp>
        <p:nvSpPr>
          <p:cNvPr id="286759" name="Rectangle 66"/>
          <p:cNvSpPr>
            <a:spLocks noChangeArrowheads="1"/>
          </p:cNvSpPr>
          <p:nvPr/>
        </p:nvSpPr>
        <p:spPr bwMode="auto">
          <a:xfrm>
            <a:off x="5060950" y="4786313"/>
            <a:ext cx="35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0" name="Rectangle 67"/>
          <p:cNvSpPr>
            <a:spLocks noChangeArrowheads="1"/>
          </p:cNvSpPr>
          <p:nvPr/>
        </p:nvSpPr>
        <p:spPr bwMode="auto">
          <a:xfrm>
            <a:off x="5430838" y="4846638"/>
            <a:ext cx="5318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CO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endParaRPr kumimoji="0" lang="en-US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1" name="Rectangle 68"/>
          <p:cNvSpPr>
            <a:spLocks noChangeArrowheads="1"/>
          </p:cNvSpPr>
          <p:nvPr/>
        </p:nvSpPr>
        <p:spPr bwMode="auto">
          <a:xfrm>
            <a:off x="4489450" y="5672138"/>
            <a:ext cx="35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2" name="Rectangle 69"/>
          <p:cNvSpPr>
            <a:spLocks noChangeArrowheads="1"/>
          </p:cNvSpPr>
          <p:nvPr/>
        </p:nvSpPr>
        <p:spPr bwMode="auto">
          <a:xfrm>
            <a:off x="4775200" y="5707063"/>
            <a:ext cx="7953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=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3" name="Line 70"/>
          <p:cNvSpPr>
            <a:spLocks noChangeShapeType="1"/>
          </p:cNvSpPr>
          <p:nvPr/>
        </p:nvSpPr>
        <p:spPr bwMode="auto">
          <a:xfrm flipV="1">
            <a:off x="5473700" y="5783263"/>
            <a:ext cx="74613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64" name="Rectangle 71"/>
          <p:cNvSpPr>
            <a:spLocks noChangeArrowheads="1"/>
          </p:cNvSpPr>
          <p:nvPr/>
        </p:nvSpPr>
        <p:spPr bwMode="auto">
          <a:xfrm>
            <a:off x="5486400" y="56388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3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5" name="Rectangle 72"/>
          <p:cNvSpPr>
            <a:spLocks noChangeArrowheads="1"/>
          </p:cNvSpPr>
          <p:nvPr/>
        </p:nvSpPr>
        <p:spPr bwMode="auto">
          <a:xfrm>
            <a:off x="5486400" y="58674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3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6" name="Rectangle 73"/>
          <p:cNvSpPr>
            <a:spLocks noChangeArrowheads="1"/>
          </p:cNvSpPr>
          <p:nvPr/>
        </p:nvSpPr>
        <p:spPr bwMode="auto">
          <a:xfrm>
            <a:off x="3789363" y="5678488"/>
            <a:ext cx="35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7" name="Rectangle 74"/>
          <p:cNvSpPr>
            <a:spLocks noChangeArrowheads="1"/>
          </p:cNvSpPr>
          <p:nvPr/>
        </p:nvSpPr>
        <p:spPr bwMode="auto">
          <a:xfrm>
            <a:off x="4073525" y="5675313"/>
            <a:ext cx="533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H</a:t>
            </a:r>
            <a:r>
              <a:rPr kumimoji="0" lang="en-US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8" name="Line 75"/>
          <p:cNvSpPr>
            <a:spLocks noChangeShapeType="1"/>
          </p:cNvSpPr>
          <p:nvPr/>
        </p:nvSpPr>
        <p:spPr bwMode="auto">
          <a:xfrm>
            <a:off x="4270375" y="6161088"/>
            <a:ext cx="1588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69" name="Line 76"/>
          <p:cNvSpPr>
            <a:spLocks noChangeShapeType="1"/>
          </p:cNvSpPr>
          <p:nvPr/>
        </p:nvSpPr>
        <p:spPr bwMode="auto">
          <a:xfrm flipH="1">
            <a:off x="3043238" y="6278563"/>
            <a:ext cx="122555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0" name="Line 77"/>
          <p:cNvSpPr>
            <a:spLocks noChangeShapeType="1"/>
          </p:cNvSpPr>
          <p:nvPr/>
        </p:nvSpPr>
        <p:spPr bwMode="auto">
          <a:xfrm flipV="1">
            <a:off x="3048000" y="5334000"/>
            <a:ext cx="1588" cy="944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1" name="Line 78"/>
          <p:cNvSpPr>
            <a:spLocks noChangeShapeType="1"/>
          </p:cNvSpPr>
          <p:nvPr/>
        </p:nvSpPr>
        <p:spPr bwMode="auto">
          <a:xfrm flipV="1">
            <a:off x="5295900" y="1392238"/>
            <a:ext cx="0" cy="238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2" name="Line 79"/>
          <p:cNvSpPr>
            <a:spLocks noChangeShapeType="1"/>
          </p:cNvSpPr>
          <p:nvPr/>
        </p:nvSpPr>
        <p:spPr bwMode="auto">
          <a:xfrm rot="-5400000">
            <a:off x="6719888" y="2359025"/>
            <a:ext cx="0" cy="284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3" name="Line 80"/>
          <p:cNvSpPr>
            <a:spLocks noChangeShapeType="1"/>
          </p:cNvSpPr>
          <p:nvPr/>
        </p:nvSpPr>
        <p:spPr bwMode="auto">
          <a:xfrm>
            <a:off x="5543550" y="3697288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4" name="Line 81"/>
          <p:cNvSpPr>
            <a:spLocks noChangeShapeType="1"/>
          </p:cNvSpPr>
          <p:nvPr/>
        </p:nvSpPr>
        <p:spPr bwMode="auto">
          <a:xfrm>
            <a:off x="6686550" y="3697288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5" name="Line 82"/>
          <p:cNvSpPr>
            <a:spLocks noChangeShapeType="1"/>
          </p:cNvSpPr>
          <p:nvPr/>
        </p:nvSpPr>
        <p:spPr bwMode="auto">
          <a:xfrm>
            <a:off x="7258050" y="3697288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6" name="Line 83"/>
          <p:cNvSpPr>
            <a:spLocks noChangeShapeType="1"/>
          </p:cNvSpPr>
          <p:nvPr/>
        </p:nvSpPr>
        <p:spPr bwMode="auto">
          <a:xfrm>
            <a:off x="7829550" y="3697288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7" name="Text Box 84"/>
          <p:cNvSpPr txBox="1">
            <a:spLocks noChangeArrowheads="1"/>
          </p:cNvSpPr>
          <p:nvPr/>
        </p:nvSpPr>
        <p:spPr bwMode="auto">
          <a:xfrm>
            <a:off x="5308600" y="37973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100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78" name="Text Box 85"/>
          <p:cNvSpPr txBox="1">
            <a:spLocks noChangeArrowheads="1"/>
          </p:cNvSpPr>
          <p:nvPr/>
        </p:nvSpPr>
        <p:spPr bwMode="auto">
          <a:xfrm>
            <a:off x="5908675" y="37973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150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79" name="Text Box 86"/>
          <p:cNvSpPr txBox="1">
            <a:spLocks noChangeArrowheads="1"/>
          </p:cNvSpPr>
          <p:nvPr/>
        </p:nvSpPr>
        <p:spPr bwMode="auto">
          <a:xfrm>
            <a:off x="6470650" y="37973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200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80" name="Text Box 87"/>
          <p:cNvSpPr txBox="1">
            <a:spLocks noChangeArrowheads="1"/>
          </p:cNvSpPr>
          <p:nvPr/>
        </p:nvSpPr>
        <p:spPr bwMode="auto">
          <a:xfrm>
            <a:off x="7613650" y="3787775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300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81" name="Text Box 88"/>
          <p:cNvSpPr txBox="1">
            <a:spLocks noChangeArrowheads="1"/>
          </p:cNvSpPr>
          <p:nvPr/>
        </p:nvSpPr>
        <p:spPr bwMode="auto">
          <a:xfrm>
            <a:off x="7042150" y="37973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250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82" name="Text Box 89"/>
          <p:cNvSpPr txBox="1">
            <a:spLocks noChangeArrowheads="1"/>
          </p:cNvSpPr>
          <p:nvPr/>
        </p:nvSpPr>
        <p:spPr bwMode="auto">
          <a:xfrm>
            <a:off x="5965825" y="39671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Temperature (°C)</a:t>
            </a:r>
          </a:p>
        </p:txBody>
      </p:sp>
      <p:sp>
        <p:nvSpPr>
          <p:cNvPr id="286783" name="Text Box 90"/>
          <p:cNvSpPr txBox="1">
            <a:spLocks noChangeArrowheads="1"/>
          </p:cNvSpPr>
          <p:nvPr/>
        </p:nvSpPr>
        <p:spPr bwMode="auto">
          <a:xfrm rot="-5400000">
            <a:off x="4651375" y="24558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Mass</a:t>
            </a:r>
          </a:p>
        </p:txBody>
      </p:sp>
      <p:sp>
        <p:nvSpPr>
          <p:cNvPr id="286784" name="Freeform 91"/>
          <p:cNvSpPr>
            <a:spLocks/>
          </p:cNvSpPr>
          <p:nvPr/>
        </p:nvSpPr>
        <p:spPr bwMode="auto">
          <a:xfrm>
            <a:off x="5295900" y="1782763"/>
            <a:ext cx="2752725" cy="1581150"/>
          </a:xfrm>
          <a:custGeom>
            <a:avLst/>
            <a:gdLst>
              <a:gd name="T0" fmla="*/ 0 w 1734"/>
              <a:gd name="T1" fmla="*/ 0 h 996"/>
              <a:gd name="T2" fmla="*/ 2147483647 w 1734"/>
              <a:gd name="T3" fmla="*/ 2147483647 h 996"/>
              <a:gd name="T4" fmla="*/ 2147483647 w 1734"/>
              <a:gd name="T5" fmla="*/ 2147483647 h 996"/>
              <a:gd name="T6" fmla="*/ 2147483647 w 1734"/>
              <a:gd name="T7" fmla="*/ 2147483647 h 996"/>
              <a:gd name="T8" fmla="*/ 2147483647 w 1734"/>
              <a:gd name="T9" fmla="*/ 2147483647 h 996"/>
              <a:gd name="T10" fmla="*/ 2147483647 w 1734"/>
              <a:gd name="T11" fmla="*/ 2147483647 h 996"/>
              <a:gd name="T12" fmla="*/ 2147483647 w 1734"/>
              <a:gd name="T13" fmla="*/ 2147483647 h 996"/>
              <a:gd name="T14" fmla="*/ 2147483647 w 1734"/>
              <a:gd name="T15" fmla="*/ 2147483647 h 996"/>
              <a:gd name="T16" fmla="*/ 2147483647 w 1734"/>
              <a:gd name="T17" fmla="*/ 2147483647 h 996"/>
              <a:gd name="T18" fmla="*/ 2147483647 w 1734"/>
              <a:gd name="T19" fmla="*/ 2147483647 h 996"/>
              <a:gd name="T20" fmla="*/ 2147483647 w 1734"/>
              <a:gd name="T21" fmla="*/ 2147483647 h 996"/>
              <a:gd name="T22" fmla="*/ 2147483647 w 1734"/>
              <a:gd name="T23" fmla="*/ 2147483647 h 996"/>
              <a:gd name="T24" fmla="*/ 2147483647 w 1734"/>
              <a:gd name="T25" fmla="*/ 2147483647 h 996"/>
              <a:gd name="T26" fmla="*/ 2147483647 w 1734"/>
              <a:gd name="T27" fmla="*/ 2147483647 h 9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34" h="996">
                <a:moveTo>
                  <a:pt x="0" y="0"/>
                </a:moveTo>
                <a:cubicBezTo>
                  <a:pt x="18" y="1"/>
                  <a:pt x="37" y="2"/>
                  <a:pt x="54" y="12"/>
                </a:cubicBezTo>
                <a:cubicBezTo>
                  <a:pt x="71" y="22"/>
                  <a:pt x="89" y="31"/>
                  <a:pt x="102" y="60"/>
                </a:cubicBezTo>
                <a:cubicBezTo>
                  <a:pt x="115" y="89"/>
                  <a:pt x="120" y="114"/>
                  <a:pt x="132" y="186"/>
                </a:cubicBezTo>
                <a:cubicBezTo>
                  <a:pt x="144" y="258"/>
                  <a:pt x="162" y="396"/>
                  <a:pt x="174" y="492"/>
                </a:cubicBezTo>
                <a:cubicBezTo>
                  <a:pt x="186" y="588"/>
                  <a:pt x="188" y="706"/>
                  <a:pt x="204" y="762"/>
                </a:cubicBezTo>
                <a:cubicBezTo>
                  <a:pt x="220" y="818"/>
                  <a:pt x="248" y="816"/>
                  <a:pt x="270" y="828"/>
                </a:cubicBezTo>
                <a:cubicBezTo>
                  <a:pt x="292" y="840"/>
                  <a:pt x="234" y="829"/>
                  <a:pt x="336" y="834"/>
                </a:cubicBezTo>
                <a:cubicBezTo>
                  <a:pt x="438" y="839"/>
                  <a:pt x="755" y="848"/>
                  <a:pt x="882" y="858"/>
                </a:cubicBezTo>
                <a:cubicBezTo>
                  <a:pt x="1009" y="868"/>
                  <a:pt x="1027" y="885"/>
                  <a:pt x="1098" y="894"/>
                </a:cubicBezTo>
                <a:cubicBezTo>
                  <a:pt x="1169" y="903"/>
                  <a:pt x="1241" y="908"/>
                  <a:pt x="1308" y="912"/>
                </a:cubicBezTo>
                <a:cubicBezTo>
                  <a:pt x="1375" y="916"/>
                  <a:pt x="1448" y="913"/>
                  <a:pt x="1500" y="918"/>
                </a:cubicBezTo>
                <a:cubicBezTo>
                  <a:pt x="1552" y="923"/>
                  <a:pt x="1581" y="929"/>
                  <a:pt x="1620" y="942"/>
                </a:cubicBezTo>
                <a:cubicBezTo>
                  <a:pt x="1659" y="955"/>
                  <a:pt x="1718" y="995"/>
                  <a:pt x="1734" y="996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85" name="Line 92"/>
          <p:cNvSpPr>
            <a:spLocks noChangeShapeType="1"/>
          </p:cNvSpPr>
          <p:nvPr/>
        </p:nvSpPr>
        <p:spPr bwMode="auto">
          <a:xfrm>
            <a:off x="6124575" y="3697288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86" name="Freeform 93"/>
          <p:cNvSpPr>
            <a:spLocks/>
          </p:cNvSpPr>
          <p:nvPr/>
        </p:nvSpPr>
        <p:spPr bwMode="auto">
          <a:xfrm>
            <a:off x="5295900" y="1782763"/>
            <a:ext cx="2743200" cy="1552575"/>
          </a:xfrm>
          <a:custGeom>
            <a:avLst/>
            <a:gdLst>
              <a:gd name="T0" fmla="*/ 0 w 1728"/>
              <a:gd name="T1" fmla="*/ 0 h 978"/>
              <a:gd name="T2" fmla="*/ 2147483647 w 1728"/>
              <a:gd name="T3" fmla="*/ 2147483647 h 978"/>
              <a:gd name="T4" fmla="*/ 2147483647 w 1728"/>
              <a:gd name="T5" fmla="*/ 2147483647 h 978"/>
              <a:gd name="T6" fmla="*/ 2147483647 w 1728"/>
              <a:gd name="T7" fmla="*/ 2147483647 h 978"/>
              <a:gd name="T8" fmla="*/ 2147483647 w 1728"/>
              <a:gd name="T9" fmla="*/ 2147483647 h 978"/>
              <a:gd name="T10" fmla="*/ 2147483647 w 1728"/>
              <a:gd name="T11" fmla="*/ 2147483647 h 978"/>
              <a:gd name="T12" fmla="*/ 2147483647 w 1728"/>
              <a:gd name="T13" fmla="*/ 2147483647 h 978"/>
              <a:gd name="T14" fmla="*/ 2147483647 w 1728"/>
              <a:gd name="T15" fmla="*/ 2147483647 h 978"/>
              <a:gd name="T16" fmla="*/ 2147483647 w 1728"/>
              <a:gd name="T17" fmla="*/ 2147483647 h 978"/>
              <a:gd name="T18" fmla="*/ 2147483647 w 1728"/>
              <a:gd name="T19" fmla="*/ 2147483647 h 978"/>
              <a:gd name="T20" fmla="*/ 2147483647 w 1728"/>
              <a:gd name="T21" fmla="*/ 2147483647 h 978"/>
              <a:gd name="T22" fmla="*/ 2147483647 w 1728"/>
              <a:gd name="T23" fmla="*/ 2147483647 h 978"/>
              <a:gd name="T24" fmla="*/ 2147483647 w 1728"/>
              <a:gd name="T25" fmla="*/ 2147483647 h 978"/>
              <a:gd name="T26" fmla="*/ 2147483647 w 1728"/>
              <a:gd name="T27" fmla="*/ 2147483647 h 9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8" h="978">
                <a:moveTo>
                  <a:pt x="0" y="0"/>
                </a:moveTo>
                <a:cubicBezTo>
                  <a:pt x="249" y="1"/>
                  <a:pt x="499" y="2"/>
                  <a:pt x="624" y="6"/>
                </a:cubicBezTo>
                <a:cubicBezTo>
                  <a:pt x="749" y="10"/>
                  <a:pt x="720" y="15"/>
                  <a:pt x="750" y="24"/>
                </a:cubicBezTo>
                <a:cubicBezTo>
                  <a:pt x="780" y="33"/>
                  <a:pt x="792" y="47"/>
                  <a:pt x="804" y="60"/>
                </a:cubicBezTo>
                <a:cubicBezTo>
                  <a:pt x="816" y="73"/>
                  <a:pt x="817" y="58"/>
                  <a:pt x="822" y="102"/>
                </a:cubicBezTo>
                <a:cubicBezTo>
                  <a:pt x="827" y="146"/>
                  <a:pt x="828" y="217"/>
                  <a:pt x="834" y="324"/>
                </a:cubicBezTo>
                <a:cubicBezTo>
                  <a:pt x="840" y="431"/>
                  <a:pt x="848" y="660"/>
                  <a:pt x="858" y="744"/>
                </a:cubicBezTo>
                <a:cubicBezTo>
                  <a:pt x="868" y="828"/>
                  <a:pt x="876" y="809"/>
                  <a:pt x="894" y="828"/>
                </a:cubicBezTo>
                <a:cubicBezTo>
                  <a:pt x="912" y="847"/>
                  <a:pt x="934" y="849"/>
                  <a:pt x="966" y="858"/>
                </a:cubicBezTo>
                <a:cubicBezTo>
                  <a:pt x="998" y="867"/>
                  <a:pt x="1046" y="875"/>
                  <a:pt x="1086" y="882"/>
                </a:cubicBezTo>
                <a:cubicBezTo>
                  <a:pt x="1126" y="889"/>
                  <a:pt x="1153" y="895"/>
                  <a:pt x="1206" y="900"/>
                </a:cubicBezTo>
                <a:cubicBezTo>
                  <a:pt x="1259" y="905"/>
                  <a:pt x="1347" y="910"/>
                  <a:pt x="1404" y="912"/>
                </a:cubicBezTo>
                <a:cubicBezTo>
                  <a:pt x="1461" y="914"/>
                  <a:pt x="1494" y="901"/>
                  <a:pt x="1548" y="912"/>
                </a:cubicBezTo>
                <a:cubicBezTo>
                  <a:pt x="1602" y="923"/>
                  <a:pt x="1699" y="967"/>
                  <a:pt x="1728" y="978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87" name="Text Box 94"/>
          <p:cNvSpPr txBox="1">
            <a:spLocks noChangeArrowheads="1"/>
          </p:cNvSpPr>
          <p:nvPr/>
        </p:nvSpPr>
        <p:spPr bwMode="auto">
          <a:xfrm>
            <a:off x="5546725" y="2224088"/>
            <a:ext cx="555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with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acid</a:t>
            </a:r>
          </a:p>
        </p:txBody>
      </p:sp>
      <p:sp>
        <p:nvSpPr>
          <p:cNvPr id="286788" name="Text Box 95"/>
          <p:cNvSpPr txBox="1">
            <a:spLocks noChangeArrowheads="1"/>
          </p:cNvSpPr>
          <p:nvPr/>
        </p:nvSpPr>
        <p:spPr bwMode="auto">
          <a:xfrm>
            <a:off x="6623050" y="2224088"/>
            <a:ext cx="827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without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acid</a:t>
            </a:r>
          </a:p>
        </p:txBody>
      </p:sp>
      <p:sp>
        <p:nvSpPr>
          <p:cNvPr id="286789" name="Line 96"/>
          <p:cNvSpPr>
            <a:spLocks noChangeShapeType="1"/>
          </p:cNvSpPr>
          <p:nvPr/>
        </p:nvSpPr>
        <p:spPr bwMode="auto">
          <a:xfrm>
            <a:off x="5473700" y="5961063"/>
            <a:ext cx="74613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90" name="Oval 97"/>
          <p:cNvSpPr>
            <a:spLocks noChangeArrowheads="1"/>
          </p:cNvSpPr>
          <p:nvPr/>
        </p:nvSpPr>
        <p:spPr bwMode="auto">
          <a:xfrm>
            <a:off x="1722438" y="5378450"/>
            <a:ext cx="933450" cy="89535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91" name="Text Box 98"/>
          <p:cNvSpPr txBox="1">
            <a:spLocks noChangeArrowheads="1"/>
          </p:cNvSpPr>
          <p:nvPr/>
        </p:nvSpPr>
        <p:spPr bwMode="auto">
          <a:xfrm>
            <a:off x="3173413" y="5222875"/>
            <a:ext cx="48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/>
              </a:rPr>
              <a:t>D</a:t>
            </a:r>
          </a:p>
        </p:txBody>
      </p:sp>
      <p:sp>
        <p:nvSpPr>
          <p:cNvPr id="286792" name="Text Box 99"/>
          <p:cNvSpPr txBox="1">
            <a:spLocks noChangeArrowheads="1"/>
          </p:cNvSpPr>
          <p:nvPr/>
        </p:nvSpPr>
        <p:spPr bwMode="auto">
          <a:xfrm>
            <a:off x="639763" y="5808663"/>
            <a:ext cx="962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protecting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group</a:t>
            </a:r>
          </a:p>
        </p:txBody>
      </p:sp>
      <p:sp>
        <p:nvSpPr>
          <p:cNvPr id="286793" name="Line 100"/>
          <p:cNvSpPr>
            <a:spLocks noChangeShapeType="1"/>
          </p:cNvSpPr>
          <p:nvPr/>
        </p:nvSpPr>
        <p:spPr bwMode="auto">
          <a:xfrm flipV="1">
            <a:off x="1474788" y="6064250"/>
            <a:ext cx="247650" cy="952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94" name="Oval 101"/>
          <p:cNvSpPr>
            <a:spLocks noChangeArrowheads="1"/>
          </p:cNvSpPr>
          <p:nvPr/>
        </p:nvSpPr>
        <p:spPr bwMode="auto">
          <a:xfrm>
            <a:off x="4332288" y="5207000"/>
            <a:ext cx="819150" cy="3810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pic>
        <p:nvPicPr>
          <p:cNvPr id="102" name="Picture 4" descr="Fréchet, Jean M. J. portrai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9304" y="4562475"/>
            <a:ext cx="1228793" cy="1508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" descr="Dr. 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16" y="4610100"/>
            <a:ext cx="1097114" cy="1460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p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04" y="51558"/>
            <a:ext cx="6711950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7" name="Line 3"/>
          <p:cNvSpPr>
            <a:spLocks noChangeShapeType="1"/>
          </p:cNvSpPr>
          <p:nvPr/>
        </p:nvSpPr>
        <p:spPr bwMode="auto">
          <a:xfrm flipV="1">
            <a:off x="4343400" y="914400"/>
            <a:ext cx="0" cy="49530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-244730" y="2639161"/>
            <a:ext cx="265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Absorbance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2683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p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19075"/>
            <a:ext cx="8289925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49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1400" y="152400"/>
            <a:ext cx="1749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 smtClean="0">
                <a:solidFill>
                  <a:srgbClr val="0000FF"/>
                </a:solidFill>
                <a:latin typeface="+mn-lt"/>
              </a:rPr>
              <a:t>Exam II</a:t>
            </a:r>
            <a:endParaRPr lang="en-US" alt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98731"/>
            <a:ext cx="6705600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</a:t>
            </a:r>
            <a:r>
              <a:rPr lang="en-US" dirty="0" smtClean="0"/>
              <a:t>: 9:30- 11 AM Thursday Nov. 15</a:t>
            </a:r>
            <a:r>
              <a:rPr lang="en-US" baseline="30000" dirty="0" smtClean="0"/>
              <a:t>th</a:t>
            </a:r>
          </a:p>
          <a:p>
            <a:endParaRPr lang="en-US" baseline="30000" dirty="0"/>
          </a:p>
          <a:p>
            <a:r>
              <a:rPr lang="en-US" b="1" dirty="0" smtClean="0"/>
              <a:t>Where</a:t>
            </a:r>
            <a:r>
              <a:rPr lang="en-US" dirty="0" smtClean="0"/>
              <a:t>: FNT 1.206A</a:t>
            </a:r>
          </a:p>
          <a:p>
            <a:endParaRPr lang="en-US" dirty="0"/>
          </a:p>
          <a:p>
            <a:r>
              <a:rPr lang="en-US" b="1" dirty="0" smtClean="0"/>
              <a:t>What</a:t>
            </a:r>
            <a:r>
              <a:rPr lang="en-US" dirty="0" smtClean="0"/>
              <a:t>: Lectures through 11/14/2018</a:t>
            </a:r>
          </a:p>
          <a:p>
            <a:endParaRPr lang="en-US" dirty="0"/>
          </a:p>
          <a:p>
            <a:r>
              <a:rPr lang="en-US" b="1" dirty="0" smtClean="0"/>
              <a:t>Bring</a:t>
            </a:r>
            <a:r>
              <a:rPr lang="en-US" dirty="0" smtClean="0"/>
              <a:t>: Pencil and eraser</a:t>
            </a:r>
          </a:p>
          <a:p>
            <a:endParaRPr lang="en-US" sz="1800" dirty="0"/>
          </a:p>
          <a:p>
            <a:r>
              <a:rPr lang="en-US" b="1" dirty="0" smtClean="0"/>
              <a:t>Do</a:t>
            </a:r>
            <a:r>
              <a:rPr lang="en-US" dirty="0" smtClean="0"/>
              <a:t>: Study notes, review </a:t>
            </a:r>
            <a:r>
              <a:rPr lang="en-US" dirty="0" err="1" smtClean="0"/>
              <a:t>quizes</a:t>
            </a:r>
            <a:r>
              <a:rPr lang="en-US" dirty="0" smtClean="0"/>
              <a:t>  and ask questions…work with a friend??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4876800"/>
            <a:ext cx="152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p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0" y="825050"/>
            <a:ext cx="7225878" cy="541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95937" y="203264"/>
            <a:ext cx="3670139" cy="6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 smtClean="0">
                <a:solidFill>
                  <a:srgbClr val="0000FF"/>
                </a:solidFill>
              </a:rPr>
              <a:t>Infrared analysis </a:t>
            </a:r>
          </a:p>
        </p:txBody>
      </p:sp>
    </p:spTree>
    <p:extLst>
      <p:ext uri="{BB962C8B-B14F-4D97-AF65-F5344CB8AC3E}">
        <p14:creationId xmlns:p14="http://schemas.microsoft.com/office/powerpoint/2010/main" val="385666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p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2893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19" name="Picture 3" descr="p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2893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2286000" y="5715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ROX level of 1M DRAM  IBM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0000FF"/>
                </a:solidFill>
              </a:rPr>
              <a:t>First Commercial Implementation of Deep UV Photolithography</a:t>
            </a:r>
          </a:p>
        </p:txBody>
      </p:sp>
    </p:spTree>
    <p:extLst>
      <p:ext uri="{BB962C8B-B14F-4D97-AF65-F5344CB8AC3E}">
        <p14:creationId xmlns:p14="http://schemas.microsoft.com/office/powerpoint/2010/main" val="1685501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5" name="Picture 2" descr="p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762000"/>
            <a:ext cx="8682037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6" name="Text Box 3"/>
          <p:cNvSpPr txBox="1">
            <a:spLocks noChangeArrowheads="1"/>
          </p:cNvSpPr>
          <p:nvPr/>
        </p:nvSpPr>
        <p:spPr bwMode="auto">
          <a:xfrm>
            <a:off x="3886200" y="877747"/>
            <a:ext cx="50165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T-BOC  line-width dose response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Negative tone development</a:t>
            </a:r>
          </a:p>
        </p:txBody>
      </p:sp>
    </p:spTree>
    <p:extLst>
      <p:ext uri="{BB962C8B-B14F-4D97-AF65-F5344CB8AC3E}">
        <p14:creationId xmlns:p14="http://schemas.microsoft.com/office/powerpoint/2010/main" val="21804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p6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9449" y="972272"/>
            <a:ext cx="6708775" cy="536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67673" y="192911"/>
            <a:ext cx="495492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rgbClr val="0000FF"/>
                </a:solidFill>
              </a:rPr>
              <a:t>sample structures</a:t>
            </a:r>
          </a:p>
        </p:txBody>
      </p:sp>
    </p:spTree>
    <p:extLst>
      <p:ext uri="{BB962C8B-B14F-4D97-AF65-F5344CB8AC3E}">
        <p14:creationId xmlns:p14="http://schemas.microsoft.com/office/powerpoint/2010/main" val="21466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p6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6"/>
          <a:stretch/>
        </p:blipFill>
        <p:spPr bwMode="auto">
          <a:xfrm>
            <a:off x="248654" y="1388961"/>
            <a:ext cx="8518525" cy="473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5157" y="378107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rgbClr val="0000FF"/>
                </a:solidFill>
              </a:rPr>
              <a:t>Another approach</a:t>
            </a:r>
          </a:p>
        </p:txBody>
      </p:sp>
    </p:spTree>
    <p:extLst>
      <p:ext uri="{BB962C8B-B14F-4D97-AF65-F5344CB8AC3E}">
        <p14:creationId xmlns:p14="http://schemas.microsoft.com/office/powerpoint/2010/main" val="5942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52400" y="838200"/>
            <a:ext cx="8902700" cy="2514600"/>
          </a:xfrm>
          <a:prstGeom prst="rect">
            <a:avLst/>
          </a:prstGeom>
          <a:solidFill>
            <a:srgbClr val="CCFFCC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152400" y="3505200"/>
            <a:ext cx="8902700" cy="2514600"/>
          </a:xfrm>
          <a:prstGeom prst="rect">
            <a:avLst/>
          </a:prstGeom>
          <a:solidFill>
            <a:srgbClr val="FFCCCC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3434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1362075" y="198438"/>
            <a:ext cx="66706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rgbClr val="0000FF"/>
                </a:solidFill>
                <a:latin typeface="Arial" pitchFamily="34" charset="0"/>
              </a:rPr>
              <a:t>High And Low Activation Energy Protective Groups</a:t>
            </a:r>
          </a:p>
        </p:txBody>
      </p:sp>
      <p:grpSp>
        <p:nvGrpSpPr>
          <p:cNvPr id="293894" name="Group 6"/>
          <p:cNvGrpSpPr>
            <a:grpSpLocks/>
          </p:cNvGrpSpPr>
          <p:nvPr/>
        </p:nvGrpSpPr>
        <p:grpSpPr bwMode="auto">
          <a:xfrm>
            <a:off x="1752600" y="1143000"/>
            <a:ext cx="2181225" cy="1865313"/>
            <a:chOff x="1636" y="771"/>
            <a:chExt cx="1374" cy="1175"/>
          </a:xfrm>
        </p:grpSpPr>
        <p:sp>
          <p:nvSpPr>
            <p:cNvPr id="294018" name="Rectangle 7"/>
            <p:cNvSpPr>
              <a:spLocks noChangeArrowheads="1"/>
            </p:cNvSpPr>
            <p:nvPr/>
          </p:nvSpPr>
          <p:spPr bwMode="auto">
            <a:xfrm>
              <a:off x="1926" y="1472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4019" name="Rectangle 8"/>
            <p:cNvSpPr>
              <a:spLocks noChangeArrowheads="1"/>
            </p:cNvSpPr>
            <p:nvPr/>
          </p:nvSpPr>
          <p:spPr bwMode="auto">
            <a:xfrm>
              <a:off x="2009" y="1472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4020" name="Rectangle 9"/>
            <p:cNvSpPr>
              <a:spLocks noChangeArrowheads="1"/>
            </p:cNvSpPr>
            <p:nvPr/>
          </p:nvSpPr>
          <p:spPr bwMode="auto">
            <a:xfrm>
              <a:off x="2512" y="1482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4021" name="Rectangle 10"/>
            <p:cNvSpPr>
              <a:spLocks noChangeArrowheads="1"/>
            </p:cNvSpPr>
            <p:nvPr/>
          </p:nvSpPr>
          <p:spPr bwMode="auto">
            <a:xfrm>
              <a:off x="2476" y="1745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4022" name="Line 11"/>
            <p:cNvSpPr>
              <a:spLocks noChangeShapeType="1"/>
            </p:cNvSpPr>
            <p:nvPr/>
          </p:nvSpPr>
          <p:spPr bwMode="auto">
            <a:xfrm flipH="1">
              <a:off x="1816" y="1026"/>
              <a:ext cx="149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23" name="Line 12"/>
            <p:cNvSpPr>
              <a:spLocks noChangeShapeType="1"/>
            </p:cNvSpPr>
            <p:nvPr/>
          </p:nvSpPr>
          <p:spPr bwMode="auto">
            <a:xfrm flipH="1" flipV="1">
              <a:off x="1965" y="1026"/>
              <a:ext cx="14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24" name="Line 13"/>
            <p:cNvSpPr>
              <a:spLocks noChangeShapeType="1"/>
            </p:cNvSpPr>
            <p:nvPr/>
          </p:nvSpPr>
          <p:spPr bwMode="auto">
            <a:xfrm flipV="1">
              <a:off x="2113" y="1110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25" name="Line 14"/>
            <p:cNvSpPr>
              <a:spLocks noChangeShapeType="1"/>
            </p:cNvSpPr>
            <p:nvPr/>
          </p:nvSpPr>
          <p:spPr bwMode="auto">
            <a:xfrm flipV="1">
              <a:off x="1965" y="1277"/>
              <a:ext cx="14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26" name="Line 15"/>
            <p:cNvSpPr>
              <a:spLocks noChangeShapeType="1"/>
            </p:cNvSpPr>
            <p:nvPr/>
          </p:nvSpPr>
          <p:spPr bwMode="auto">
            <a:xfrm>
              <a:off x="1816" y="1277"/>
              <a:ext cx="149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27" name="Line 16"/>
            <p:cNvSpPr>
              <a:spLocks noChangeShapeType="1"/>
            </p:cNvSpPr>
            <p:nvPr/>
          </p:nvSpPr>
          <p:spPr bwMode="auto">
            <a:xfrm>
              <a:off x="1816" y="1110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28" name="Line 17"/>
            <p:cNvSpPr>
              <a:spLocks noChangeShapeType="1"/>
            </p:cNvSpPr>
            <p:nvPr/>
          </p:nvSpPr>
          <p:spPr bwMode="auto">
            <a:xfrm flipV="1">
              <a:off x="1965" y="859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29" name="Line 18"/>
            <p:cNvSpPr>
              <a:spLocks noChangeShapeType="1"/>
            </p:cNvSpPr>
            <p:nvPr/>
          </p:nvSpPr>
          <p:spPr bwMode="auto">
            <a:xfrm flipH="1" flipV="1">
              <a:off x="1636" y="771"/>
              <a:ext cx="329" cy="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30" name="Line 19"/>
            <p:cNvSpPr>
              <a:spLocks noChangeShapeType="1"/>
            </p:cNvSpPr>
            <p:nvPr/>
          </p:nvSpPr>
          <p:spPr bwMode="auto">
            <a:xfrm flipV="1">
              <a:off x="1965" y="776"/>
              <a:ext cx="298" cy="8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31" name="Line 20"/>
            <p:cNvSpPr>
              <a:spLocks noChangeShapeType="1"/>
            </p:cNvSpPr>
            <p:nvPr/>
          </p:nvSpPr>
          <p:spPr bwMode="auto">
            <a:xfrm>
              <a:off x="2263" y="776"/>
              <a:ext cx="288" cy="9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32" name="Line 21"/>
            <p:cNvSpPr>
              <a:spLocks noChangeShapeType="1"/>
            </p:cNvSpPr>
            <p:nvPr/>
          </p:nvSpPr>
          <p:spPr bwMode="auto">
            <a:xfrm>
              <a:off x="1965" y="1361"/>
              <a:ext cx="1" cy="1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33" name="Line 22"/>
            <p:cNvSpPr>
              <a:spLocks noChangeShapeType="1"/>
            </p:cNvSpPr>
            <p:nvPr/>
          </p:nvSpPr>
          <p:spPr bwMode="auto">
            <a:xfrm>
              <a:off x="2551" y="869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34" name="Line 23"/>
            <p:cNvSpPr>
              <a:spLocks noChangeShapeType="1"/>
            </p:cNvSpPr>
            <p:nvPr/>
          </p:nvSpPr>
          <p:spPr bwMode="auto">
            <a:xfrm flipH="1" flipV="1">
              <a:off x="2551" y="1036"/>
              <a:ext cx="14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35" name="Line 24"/>
            <p:cNvSpPr>
              <a:spLocks noChangeShapeType="1"/>
            </p:cNvSpPr>
            <p:nvPr/>
          </p:nvSpPr>
          <p:spPr bwMode="auto">
            <a:xfrm flipV="1">
              <a:off x="2699" y="1120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36" name="Line 25"/>
            <p:cNvSpPr>
              <a:spLocks noChangeShapeType="1"/>
            </p:cNvSpPr>
            <p:nvPr/>
          </p:nvSpPr>
          <p:spPr bwMode="auto">
            <a:xfrm flipV="1">
              <a:off x="2551" y="1287"/>
              <a:ext cx="14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37" name="Line 26"/>
            <p:cNvSpPr>
              <a:spLocks noChangeShapeType="1"/>
            </p:cNvSpPr>
            <p:nvPr/>
          </p:nvSpPr>
          <p:spPr bwMode="auto">
            <a:xfrm>
              <a:off x="2402" y="1287"/>
              <a:ext cx="149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38" name="Line 27"/>
            <p:cNvSpPr>
              <a:spLocks noChangeShapeType="1"/>
            </p:cNvSpPr>
            <p:nvPr/>
          </p:nvSpPr>
          <p:spPr bwMode="auto">
            <a:xfrm>
              <a:off x="2402" y="1120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39" name="Line 28"/>
            <p:cNvSpPr>
              <a:spLocks noChangeShapeType="1"/>
            </p:cNvSpPr>
            <p:nvPr/>
          </p:nvSpPr>
          <p:spPr bwMode="auto">
            <a:xfrm flipH="1">
              <a:off x="2402" y="1036"/>
              <a:ext cx="149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40" name="Line 29"/>
            <p:cNvSpPr>
              <a:spLocks noChangeShapeType="1"/>
            </p:cNvSpPr>
            <p:nvPr/>
          </p:nvSpPr>
          <p:spPr bwMode="auto">
            <a:xfrm>
              <a:off x="2551" y="1371"/>
              <a:ext cx="1" cy="1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41" name="Line 30"/>
            <p:cNvSpPr>
              <a:spLocks noChangeShapeType="1"/>
            </p:cNvSpPr>
            <p:nvPr/>
          </p:nvSpPr>
          <p:spPr bwMode="auto">
            <a:xfrm flipV="1">
              <a:off x="2551" y="781"/>
              <a:ext cx="293" cy="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42" name="Line 31"/>
            <p:cNvSpPr>
              <a:spLocks noChangeShapeType="1"/>
            </p:cNvSpPr>
            <p:nvPr/>
          </p:nvSpPr>
          <p:spPr bwMode="auto">
            <a:xfrm>
              <a:off x="2844" y="781"/>
              <a:ext cx="166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43" name="Line 32"/>
            <p:cNvSpPr>
              <a:spLocks noChangeShapeType="1"/>
            </p:cNvSpPr>
            <p:nvPr/>
          </p:nvSpPr>
          <p:spPr bwMode="auto">
            <a:xfrm flipH="1">
              <a:off x="2429" y="1574"/>
              <a:ext cx="85" cy="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44" name="Line 33"/>
            <p:cNvSpPr>
              <a:spLocks noChangeShapeType="1"/>
            </p:cNvSpPr>
            <p:nvPr/>
          </p:nvSpPr>
          <p:spPr bwMode="auto">
            <a:xfrm flipH="1" flipV="1">
              <a:off x="2429" y="1656"/>
              <a:ext cx="61" cy="1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45" name="Line 34"/>
            <p:cNvSpPr>
              <a:spLocks noChangeShapeType="1"/>
            </p:cNvSpPr>
            <p:nvPr/>
          </p:nvSpPr>
          <p:spPr bwMode="auto">
            <a:xfrm flipV="1">
              <a:off x="2429" y="1847"/>
              <a:ext cx="59" cy="9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46" name="Line 35"/>
            <p:cNvSpPr>
              <a:spLocks noChangeShapeType="1"/>
            </p:cNvSpPr>
            <p:nvPr/>
          </p:nvSpPr>
          <p:spPr bwMode="auto">
            <a:xfrm>
              <a:off x="2258" y="1945"/>
              <a:ext cx="1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47" name="Line 36"/>
            <p:cNvSpPr>
              <a:spLocks noChangeShapeType="1"/>
            </p:cNvSpPr>
            <p:nvPr/>
          </p:nvSpPr>
          <p:spPr bwMode="auto">
            <a:xfrm>
              <a:off x="2172" y="1800"/>
              <a:ext cx="86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48" name="Line 37"/>
            <p:cNvSpPr>
              <a:spLocks noChangeShapeType="1"/>
            </p:cNvSpPr>
            <p:nvPr/>
          </p:nvSpPr>
          <p:spPr bwMode="auto">
            <a:xfrm flipH="1">
              <a:off x="2172" y="1656"/>
              <a:ext cx="86" cy="1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49" name="Line 38"/>
            <p:cNvSpPr>
              <a:spLocks noChangeShapeType="1"/>
            </p:cNvSpPr>
            <p:nvPr/>
          </p:nvSpPr>
          <p:spPr bwMode="auto">
            <a:xfrm flipH="1">
              <a:off x="2258" y="1656"/>
              <a:ext cx="1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50" name="Oval 39"/>
            <p:cNvSpPr>
              <a:spLocks noChangeArrowheads="1"/>
            </p:cNvSpPr>
            <p:nvPr/>
          </p:nvSpPr>
          <p:spPr bwMode="auto">
            <a:xfrm>
              <a:off x="2447" y="1102"/>
              <a:ext cx="208" cy="203"/>
            </a:xfrm>
            <a:prstGeom prst="ellips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4051" name="Oval 40"/>
            <p:cNvSpPr>
              <a:spLocks noChangeArrowheads="1"/>
            </p:cNvSpPr>
            <p:nvPr/>
          </p:nvSpPr>
          <p:spPr bwMode="auto">
            <a:xfrm>
              <a:off x="1861" y="1092"/>
              <a:ext cx="208" cy="203"/>
            </a:xfrm>
            <a:prstGeom prst="ellips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93895" name="Rectangle 41"/>
          <p:cNvSpPr>
            <a:spLocks noChangeArrowheads="1"/>
          </p:cNvSpPr>
          <p:nvPr/>
        </p:nvSpPr>
        <p:spPr bwMode="auto">
          <a:xfrm>
            <a:off x="3886200" y="1371600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</a:rPr>
              <a:t>n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3896" name="Rectangle 42"/>
          <p:cNvSpPr>
            <a:spLocks noChangeArrowheads="1"/>
          </p:cNvSpPr>
          <p:nvPr/>
        </p:nvSpPr>
        <p:spPr bwMode="auto">
          <a:xfrm>
            <a:off x="8686800" y="1371600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</a:rPr>
              <a:t>n</a:t>
            </a:r>
            <a:endParaRPr lang="en-US" altLang="en-US">
              <a:latin typeface="Arial" pitchFamily="34" charset="0"/>
            </a:endParaRPr>
          </a:p>
        </p:txBody>
      </p:sp>
      <p:grpSp>
        <p:nvGrpSpPr>
          <p:cNvPr id="293897" name="Group 43"/>
          <p:cNvGrpSpPr>
            <a:grpSpLocks/>
          </p:cNvGrpSpPr>
          <p:nvPr/>
        </p:nvGrpSpPr>
        <p:grpSpPr bwMode="auto">
          <a:xfrm>
            <a:off x="6553200" y="1219200"/>
            <a:ext cx="2243138" cy="1377950"/>
            <a:chOff x="4032" y="864"/>
            <a:chExt cx="1413" cy="868"/>
          </a:xfrm>
        </p:grpSpPr>
        <p:sp>
          <p:nvSpPr>
            <p:cNvPr id="293987" name="Line 44"/>
            <p:cNvSpPr>
              <a:spLocks noChangeShapeType="1"/>
            </p:cNvSpPr>
            <p:nvPr/>
          </p:nvSpPr>
          <p:spPr bwMode="auto">
            <a:xfrm flipH="1">
              <a:off x="4212" y="1120"/>
              <a:ext cx="149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88" name="Line 45"/>
            <p:cNvSpPr>
              <a:spLocks noChangeShapeType="1"/>
            </p:cNvSpPr>
            <p:nvPr/>
          </p:nvSpPr>
          <p:spPr bwMode="auto">
            <a:xfrm flipH="1" flipV="1">
              <a:off x="4361" y="1120"/>
              <a:ext cx="14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89" name="Line 46"/>
            <p:cNvSpPr>
              <a:spLocks noChangeShapeType="1"/>
            </p:cNvSpPr>
            <p:nvPr/>
          </p:nvSpPr>
          <p:spPr bwMode="auto">
            <a:xfrm flipV="1">
              <a:off x="4509" y="1204"/>
              <a:ext cx="1" cy="1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90" name="Line 47"/>
            <p:cNvSpPr>
              <a:spLocks noChangeShapeType="1"/>
            </p:cNvSpPr>
            <p:nvPr/>
          </p:nvSpPr>
          <p:spPr bwMode="auto">
            <a:xfrm flipV="1">
              <a:off x="4361" y="1370"/>
              <a:ext cx="14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91" name="Line 48"/>
            <p:cNvSpPr>
              <a:spLocks noChangeShapeType="1"/>
            </p:cNvSpPr>
            <p:nvPr/>
          </p:nvSpPr>
          <p:spPr bwMode="auto">
            <a:xfrm>
              <a:off x="4212" y="1370"/>
              <a:ext cx="149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92" name="Line 49"/>
            <p:cNvSpPr>
              <a:spLocks noChangeShapeType="1"/>
            </p:cNvSpPr>
            <p:nvPr/>
          </p:nvSpPr>
          <p:spPr bwMode="auto">
            <a:xfrm>
              <a:off x="4212" y="1204"/>
              <a:ext cx="1" cy="1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93" name="Line 50"/>
            <p:cNvSpPr>
              <a:spLocks noChangeShapeType="1"/>
            </p:cNvSpPr>
            <p:nvPr/>
          </p:nvSpPr>
          <p:spPr bwMode="auto">
            <a:xfrm flipV="1">
              <a:off x="4361" y="953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94" name="Line 51"/>
            <p:cNvSpPr>
              <a:spLocks noChangeShapeType="1"/>
            </p:cNvSpPr>
            <p:nvPr/>
          </p:nvSpPr>
          <p:spPr bwMode="auto">
            <a:xfrm flipH="1" flipV="1">
              <a:off x="4032" y="864"/>
              <a:ext cx="329" cy="8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95" name="Line 52"/>
            <p:cNvSpPr>
              <a:spLocks noChangeShapeType="1"/>
            </p:cNvSpPr>
            <p:nvPr/>
          </p:nvSpPr>
          <p:spPr bwMode="auto">
            <a:xfrm flipV="1">
              <a:off x="4361" y="869"/>
              <a:ext cx="29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96" name="Line 53"/>
            <p:cNvSpPr>
              <a:spLocks noChangeShapeType="1"/>
            </p:cNvSpPr>
            <p:nvPr/>
          </p:nvSpPr>
          <p:spPr bwMode="auto">
            <a:xfrm>
              <a:off x="4659" y="869"/>
              <a:ext cx="166" cy="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97" name="Oval 54"/>
            <p:cNvSpPr>
              <a:spLocks noChangeArrowheads="1"/>
            </p:cNvSpPr>
            <p:nvPr/>
          </p:nvSpPr>
          <p:spPr bwMode="auto">
            <a:xfrm>
              <a:off x="4257" y="1186"/>
              <a:ext cx="208" cy="202"/>
            </a:xfrm>
            <a:prstGeom prst="ellips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3998" name="Rectangle 55"/>
            <p:cNvSpPr>
              <a:spLocks noChangeArrowheads="1"/>
            </p:cNvSpPr>
            <p:nvPr/>
          </p:nvSpPr>
          <p:spPr bwMode="auto">
            <a:xfrm>
              <a:off x="4934" y="1107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3999" name="Rectangle 56"/>
            <p:cNvSpPr>
              <a:spLocks noChangeArrowheads="1"/>
            </p:cNvSpPr>
            <p:nvPr/>
          </p:nvSpPr>
          <p:spPr bwMode="auto">
            <a:xfrm>
              <a:off x="4612" y="1066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4000" name="Rectangle 57"/>
            <p:cNvSpPr>
              <a:spLocks noChangeArrowheads="1"/>
            </p:cNvSpPr>
            <p:nvPr/>
          </p:nvSpPr>
          <p:spPr bwMode="auto">
            <a:xfrm>
              <a:off x="5244" y="1087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4001" name="Rectangle 58"/>
            <p:cNvSpPr>
              <a:spLocks noChangeArrowheads="1"/>
            </p:cNvSpPr>
            <p:nvPr/>
          </p:nvSpPr>
          <p:spPr bwMode="auto">
            <a:xfrm>
              <a:off x="4926" y="1273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4002" name="Rectangle 59"/>
            <p:cNvSpPr>
              <a:spLocks noChangeArrowheads="1"/>
            </p:cNvSpPr>
            <p:nvPr/>
          </p:nvSpPr>
          <p:spPr bwMode="auto">
            <a:xfrm>
              <a:off x="4926" y="150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4003" name="Line 60"/>
            <p:cNvSpPr>
              <a:spLocks noChangeShapeType="1"/>
            </p:cNvSpPr>
            <p:nvPr/>
          </p:nvSpPr>
          <p:spPr bwMode="auto">
            <a:xfrm flipV="1">
              <a:off x="5006" y="1078"/>
              <a:ext cx="108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04" name="Line 61"/>
            <p:cNvSpPr>
              <a:spLocks noChangeShapeType="1"/>
            </p:cNvSpPr>
            <p:nvPr/>
          </p:nvSpPr>
          <p:spPr bwMode="auto">
            <a:xfrm>
              <a:off x="4816" y="1078"/>
              <a:ext cx="113" cy="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05" name="Line 62"/>
            <p:cNvSpPr>
              <a:spLocks noChangeShapeType="1"/>
            </p:cNvSpPr>
            <p:nvPr/>
          </p:nvSpPr>
          <p:spPr bwMode="auto">
            <a:xfrm>
              <a:off x="4816" y="911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06" name="Line 63"/>
            <p:cNvSpPr>
              <a:spLocks noChangeShapeType="1"/>
            </p:cNvSpPr>
            <p:nvPr/>
          </p:nvSpPr>
          <p:spPr bwMode="auto">
            <a:xfrm flipH="1">
              <a:off x="4816" y="911"/>
              <a:ext cx="29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07" name="Line 64"/>
            <p:cNvSpPr>
              <a:spLocks noChangeShapeType="1"/>
            </p:cNvSpPr>
            <p:nvPr/>
          </p:nvSpPr>
          <p:spPr bwMode="auto">
            <a:xfrm flipV="1">
              <a:off x="5114" y="911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08" name="Line 65"/>
            <p:cNvSpPr>
              <a:spLocks noChangeShapeType="1"/>
            </p:cNvSpPr>
            <p:nvPr/>
          </p:nvSpPr>
          <p:spPr bwMode="auto">
            <a:xfrm flipH="1">
              <a:off x="4696" y="1069"/>
              <a:ext cx="117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09" name="Line 66"/>
            <p:cNvSpPr>
              <a:spLocks noChangeShapeType="1"/>
            </p:cNvSpPr>
            <p:nvPr/>
          </p:nvSpPr>
          <p:spPr bwMode="auto">
            <a:xfrm flipH="1">
              <a:off x="4701" y="1088"/>
              <a:ext cx="117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10" name="Line 67"/>
            <p:cNvSpPr>
              <a:spLocks noChangeShapeType="1"/>
            </p:cNvSpPr>
            <p:nvPr/>
          </p:nvSpPr>
          <p:spPr bwMode="auto">
            <a:xfrm>
              <a:off x="5110" y="1088"/>
              <a:ext cx="125" cy="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11" name="Line 68"/>
            <p:cNvSpPr>
              <a:spLocks noChangeShapeType="1"/>
            </p:cNvSpPr>
            <p:nvPr/>
          </p:nvSpPr>
          <p:spPr bwMode="auto">
            <a:xfrm>
              <a:off x="5118" y="1069"/>
              <a:ext cx="125" cy="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12" name="Line 69"/>
            <p:cNvSpPr>
              <a:spLocks noChangeShapeType="1"/>
            </p:cNvSpPr>
            <p:nvPr/>
          </p:nvSpPr>
          <p:spPr bwMode="auto">
            <a:xfrm flipV="1">
              <a:off x="5114" y="871"/>
              <a:ext cx="331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13" name="Line 70"/>
            <p:cNvSpPr>
              <a:spLocks noChangeShapeType="1"/>
            </p:cNvSpPr>
            <p:nvPr/>
          </p:nvSpPr>
          <p:spPr bwMode="auto">
            <a:xfrm>
              <a:off x="4965" y="1212"/>
              <a:ext cx="1" cy="7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14" name="Line 71"/>
            <p:cNvSpPr>
              <a:spLocks noChangeShapeType="1"/>
            </p:cNvSpPr>
            <p:nvPr/>
          </p:nvSpPr>
          <p:spPr bwMode="auto">
            <a:xfrm>
              <a:off x="5005" y="1367"/>
              <a:ext cx="8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15" name="Line 72"/>
            <p:cNvSpPr>
              <a:spLocks noChangeShapeType="1"/>
            </p:cNvSpPr>
            <p:nvPr/>
          </p:nvSpPr>
          <p:spPr bwMode="auto">
            <a:xfrm flipH="1">
              <a:off x="5002" y="1447"/>
              <a:ext cx="84" cy="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16" name="Line 73"/>
            <p:cNvSpPr>
              <a:spLocks noChangeShapeType="1"/>
            </p:cNvSpPr>
            <p:nvPr/>
          </p:nvSpPr>
          <p:spPr bwMode="auto">
            <a:xfrm>
              <a:off x="5086" y="1447"/>
              <a:ext cx="17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17" name="Line 74"/>
            <p:cNvSpPr>
              <a:spLocks noChangeShapeType="1"/>
            </p:cNvSpPr>
            <p:nvPr/>
          </p:nvSpPr>
          <p:spPr bwMode="auto">
            <a:xfrm>
              <a:off x="4965" y="1615"/>
              <a:ext cx="1" cy="11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3898" name="Rectangle 75"/>
          <p:cNvSpPr>
            <a:spLocks noChangeArrowheads="1"/>
          </p:cNvSpPr>
          <p:nvPr/>
        </p:nvSpPr>
        <p:spPr bwMode="auto">
          <a:xfrm>
            <a:off x="6324600" y="1371600"/>
            <a:ext cx="82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</a:rPr>
              <a:t>n</a:t>
            </a:r>
            <a:endParaRPr lang="en-US" altLang="en-US">
              <a:latin typeface="Arial" pitchFamily="34" charset="0"/>
            </a:endParaRPr>
          </a:p>
        </p:txBody>
      </p:sp>
      <p:grpSp>
        <p:nvGrpSpPr>
          <p:cNvPr id="293899" name="Group 76"/>
          <p:cNvGrpSpPr>
            <a:grpSpLocks/>
          </p:cNvGrpSpPr>
          <p:nvPr/>
        </p:nvGrpSpPr>
        <p:grpSpPr bwMode="auto">
          <a:xfrm>
            <a:off x="4191000" y="1066800"/>
            <a:ext cx="2181225" cy="2027238"/>
            <a:chOff x="3346" y="816"/>
            <a:chExt cx="1374" cy="1277"/>
          </a:xfrm>
        </p:grpSpPr>
        <p:sp>
          <p:nvSpPr>
            <p:cNvPr id="293954" name="Rectangle 77"/>
            <p:cNvSpPr>
              <a:spLocks noChangeArrowheads="1"/>
            </p:cNvSpPr>
            <p:nvPr/>
          </p:nvSpPr>
          <p:spPr bwMode="auto">
            <a:xfrm>
              <a:off x="3636" y="1517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3955" name="Rectangle 78"/>
            <p:cNvSpPr>
              <a:spLocks noChangeArrowheads="1"/>
            </p:cNvSpPr>
            <p:nvPr/>
          </p:nvSpPr>
          <p:spPr bwMode="auto">
            <a:xfrm>
              <a:off x="3719" y="1517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3956" name="Rectangle 79"/>
            <p:cNvSpPr>
              <a:spLocks noChangeArrowheads="1"/>
            </p:cNvSpPr>
            <p:nvPr/>
          </p:nvSpPr>
          <p:spPr bwMode="auto">
            <a:xfrm>
              <a:off x="4222" y="1527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3957" name="Rectangle 80"/>
            <p:cNvSpPr>
              <a:spLocks noChangeArrowheads="1"/>
            </p:cNvSpPr>
            <p:nvPr/>
          </p:nvSpPr>
          <p:spPr bwMode="auto">
            <a:xfrm>
              <a:off x="4224" y="1968"/>
              <a:ext cx="9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R’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3958" name="Rectangle 81"/>
            <p:cNvSpPr>
              <a:spLocks noChangeArrowheads="1"/>
            </p:cNvSpPr>
            <p:nvPr/>
          </p:nvSpPr>
          <p:spPr bwMode="auto">
            <a:xfrm>
              <a:off x="4223" y="1760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3959" name="Rectangle 82"/>
            <p:cNvSpPr>
              <a:spLocks noChangeArrowheads="1"/>
            </p:cNvSpPr>
            <p:nvPr/>
          </p:nvSpPr>
          <p:spPr bwMode="auto">
            <a:xfrm>
              <a:off x="3934" y="1645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Arial" pitchFamily="34" charset="0"/>
                </a:rPr>
                <a:t>R</a:t>
              </a: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293960" name="Line 83"/>
            <p:cNvSpPr>
              <a:spLocks noChangeShapeType="1"/>
            </p:cNvSpPr>
            <p:nvPr/>
          </p:nvSpPr>
          <p:spPr bwMode="auto">
            <a:xfrm flipH="1">
              <a:off x="3526" y="1071"/>
              <a:ext cx="149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61" name="Line 84"/>
            <p:cNvSpPr>
              <a:spLocks noChangeShapeType="1"/>
            </p:cNvSpPr>
            <p:nvPr/>
          </p:nvSpPr>
          <p:spPr bwMode="auto">
            <a:xfrm flipH="1" flipV="1">
              <a:off x="3675" y="1071"/>
              <a:ext cx="14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62" name="Line 85"/>
            <p:cNvSpPr>
              <a:spLocks noChangeShapeType="1"/>
            </p:cNvSpPr>
            <p:nvPr/>
          </p:nvSpPr>
          <p:spPr bwMode="auto">
            <a:xfrm flipV="1">
              <a:off x="3823" y="1155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63" name="Line 86"/>
            <p:cNvSpPr>
              <a:spLocks noChangeShapeType="1"/>
            </p:cNvSpPr>
            <p:nvPr/>
          </p:nvSpPr>
          <p:spPr bwMode="auto">
            <a:xfrm flipV="1">
              <a:off x="3675" y="1322"/>
              <a:ext cx="14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64" name="Line 87"/>
            <p:cNvSpPr>
              <a:spLocks noChangeShapeType="1"/>
            </p:cNvSpPr>
            <p:nvPr/>
          </p:nvSpPr>
          <p:spPr bwMode="auto">
            <a:xfrm>
              <a:off x="3526" y="1322"/>
              <a:ext cx="149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65" name="Line 88"/>
            <p:cNvSpPr>
              <a:spLocks noChangeShapeType="1"/>
            </p:cNvSpPr>
            <p:nvPr/>
          </p:nvSpPr>
          <p:spPr bwMode="auto">
            <a:xfrm>
              <a:off x="3526" y="1155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66" name="Line 89"/>
            <p:cNvSpPr>
              <a:spLocks noChangeShapeType="1"/>
            </p:cNvSpPr>
            <p:nvPr/>
          </p:nvSpPr>
          <p:spPr bwMode="auto">
            <a:xfrm flipV="1">
              <a:off x="3675" y="905"/>
              <a:ext cx="1" cy="1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67" name="Line 90"/>
            <p:cNvSpPr>
              <a:spLocks noChangeShapeType="1"/>
            </p:cNvSpPr>
            <p:nvPr/>
          </p:nvSpPr>
          <p:spPr bwMode="auto">
            <a:xfrm flipH="1" flipV="1">
              <a:off x="3346" y="816"/>
              <a:ext cx="329" cy="8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68" name="Line 91"/>
            <p:cNvSpPr>
              <a:spLocks noChangeShapeType="1"/>
            </p:cNvSpPr>
            <p:nvPr/>
          </p:nvSpPr>
          <p:spPr bwMode="auto">
            <a:xfrm flipV="1">
              <a:off x="3675" y="821"/>
              <a:ext cx="29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69" name="Line 92"/>
            <p:cNvSpPr>
              <a:spLocks noChangeShapeType="1"/>
            </p:cNvSpPr>
            <p:nvPr/>
          </p:nvSpPr>
          <p:spPr bwMode="auto">
            <a:xfrm>
              <a:off x="3973" y="821"/>
              <a:ext cx="288" cy="9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70" name="Line 93"/>
            <p:cNvSpPr>
              <a:spLocks noChangeShapeType="1"/>
            </p:cNvSpPr>
            <p:nvPr/>
          </p:nvSpPr>
          <p:spPr bwMode="auto">
            <a:xfrm>
              <a:off x="3675" y="1406"/>
              <a:ext cx="1" cy="1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71" name="Line 94"/>
            <p:cNvSpPr>
              <a:spLocks noChangeShapeType="1"/>
            </p:cNvSpPr>
            <p:nvPr/>
          </p:nvSpPr>
          <p:spPr bwMode="auto">
            <a:xfrm>
              <a:off x="4261" y="915"/>
              <a:ext cx="1" cy="1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72" name="Line 95"/>
            <p:cNvSpPr>
              <a:spLocks noChangeShapeType="1"/>
            </p:cNvSpPr>
            <p:nvPr/>
          </p:nvSpPr>
          <p:spPr bwMode="auto">
            <a:xfrm flipH="1" flipV="1">
              <a:off x="4261" y="1081"/>
              <a:ext cx="14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73" name="Line 96"/>
            <p:cNvSpPr>
              <a:spLocks noChangeShapeType="1"/>
            </p:cNvSpPr>
            <p:nvPr/>
          </p:nvSpPr>
          <p:spPr bwMode="auto">
            <a:xfrm flipV="1">
              <a:off x="4409" y="1165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74" name="Line 97"/>
            <p:cNvSpPr>
              <a:spLocks noChangeShapeType="1"/>
            </p:cNvSpPr>
            <p:nvPr/>
          </p:nvSpPr>
          <p:spPr bwMode="auto">
            <a:xfrm flipV="1">
              <a:off x="4261" y="1332"/>
              <a:ext cx="148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75" name="Line 98"/>
            <p:cNvSpPr>
              <a:spLocks noChangeShapeType="1"/>
            </p:cNvSpPr>
            <p:nvPr/>
          </p:nvSpPr>
          <p:spPr bwMode="auto">
            <a:xfrm>
              <a:off x="4112" y="1332"/>
              <a:ext cx="149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76" name="Line 99"/>
            <p:cNvSpPr>
              <a:spLocks noChangeShapeType="1"/>
            </p:cNvSpPr>
            <p:nvPr/>
          </p:nvSpPr>
          <p:spPr bwMode="auto">
            <a:xfrm>
              <a:off x="4112" y="1165"/>
              <a:ext cx="1" cy="1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77" name="Line 100"/>
            <p:cNvSpPr>
              <a:spLocks noChangeShapeType="1"/>
            </p:cNvSpPr>
            <p:nvPr/>
          </p:nvSpPr>
          <p:spPr bwMode="auto">
            <a:xfrm flipH="1">
              <a:off x="4112" y="1081"/>
              <a:ext cx="149" cy="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78" name="Line 101"/>
            <p:cNvSpPr>
              <a:spLocks noChangeShapeType="1"/>
            </p:cNvSpPr>
            <p:nvPr/>
          </p:nvSpPr>
          <p:spPr bwMode="auto">
            <a:xfrm>
              <a:off x="4261" y="1416"/>
              <a:ext cx="1" cy="1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79" name="Line 102"/>
            <p:cNvSpPr>
              <a:spLocks noChangeShapeType="1"/>
            </p:cNvSpPr>
            <p:nvPr/>
          </p:nvSpPr>
          <p:spPr bwMode="auto">
            <a:xfrm flipV="1">
              <a:off x="4261" y="826"/>
              <a:ext cx="293" cy="8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80" name="Line 103"/>
            <p:cNvSpPr>
              <a:spLocks noChangeShapeType="1"/>
            </p:cNvSpPr>
            <p:nvPr/>
          </p:nvSpPr>
          <p:spPr bwMode="auto">
            <a:xfrm>
              <a:off x="4554" y="826"/>
              <a:ext cx="166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81" name="Line 104"/>
            <p:cNvSpPr>
              <a:spLocks noChangeShapeType="1"/>
            </p:cNvSpPr>
            <p:nvPr/>
          </p:nvSpPr>
          <p:spPr bwMode="auto">
            <a:xfrm flipH="1">
              <a:off x="4139" y="1619"/>
              <a:ext cx="85" cy="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82" name="Line 105"/>
            <p:cNvSpPr>
              <a:spLocks noChangeShapeType="1"/>
            </p:cNvSpPr>
            <p:nvPr/>
          </p:nvSpPr>
          <p:spPr bwMode="auto">
            <a:xfrm flipH="1" flipV="1">
              <a:off x="4139" y="1701"/>
              <a:ext cx="87" cy="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83" name="Line 106"/>
            <p:cNvSpPr>
              <a:spLocks noChangeShapeType="1"/>
            </p:cNvSpPr>
            <p:nvPr/>
          </p:nvSpPr>
          <p:spPr bwMode="auto">
            <a:xfrm flipV="1">
              <a:off x="4261" y="1866"/>
              <a:ext cx="1" cy="1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84" name="Line 107"/>
            <p:cNvSpPr>
              <a:spLocks noChangeShapeType="1"/>
            </p:cNvSpPr>
            <p:nvPr/>
          </p:nvSpPr>
          <p:spPr bwMode="auto">
            <a:xfrm flipH="1">
              <a:off x="4011" y="1701"/>
              <a:ext cx="1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85" name="Oval 108"/>
            <p:cNvSpPr>
              <a:spLocks noChangeArrowheads="1"/>
            </p:cNvSpPr>
            <p:nvPr/>
          </p:nvSpPr>
          <p:spPr bwMode="auto">
            <a:xfrm>
              <a:off x="3571" y="1138"/>
              <a:ext cx="208" cy="202"/>
            </a:xfrm>
            <a:prstGeom prst="ellips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3986" name="Oval 109"/>
            <p:cNvSpPr>
              <a:spLocks noChangeArrowheads="1"/>
            </p:cNvSpPr>
            <p:nvPr/>
          </p:nvSpPr>
          <p:spPr bwMode="auto">
            <a:xfrm>
              <a:off x="4157" y="1148"/>
              <a:ext cx="208" cy="202"/>
            </a:xfrm>
            <a:prstGeom prst="ellips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3900" name="Group 110"/>
          <p:cNvGrpSpPr>
            <a:grpSpLocks/>
          </p:cNvGrpSpPr>
          <p:nvPr/>
        </p:nvGrpSpPr>
        <p:grpSpPr bwMode="auto">
          <a:xfrm>
            <a:off x="304800" y="838200"/>
            <a:ext cx="1312863" cy="2068513"/>
            <a:chOff x="370" y="1239"/>
            <a:chExt cx="827" cy="1303"/>
          </a:xfrm>
        </p:grpSpPr>
        <p:sp>
          <p:nvSpPr>
            <p:cNvPr id="293944" name="Rectangle 111"/>
            <p:cNvSpPr>
              <a:spLocks noChangeArrowheads="1"/>
            </p:cNvSpPr>
            <p:nvPr/>
          </p:nvSpPr>
          <p:spPr bwMode="auto">
            <a:xfrm>
              <a:off x="900" y="1444"/>
              <a:ext cx="282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2700">
                  <a:solidFill>
                    <a:srgbClr val="114FFB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293945" name="Rectangle 112"/>
            <p:cNvSpPr>
              <a:spLocks noChangeArrowheads="1"/>
            </p:cNvSpPr>
            <p:nvPr/>
          </p:nvSpPr>
          <p:spPr bwMode="auto">
            <a:xfrm>
              <a:off x="900" y="1894"/>
              <a:ext cx="282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2700">
                  <a:solidFill>
                    <a:srgbClr val="114FFB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293946" name="Rectangle 113"/>
            <p:cNvSpPr>
              <a:spLocks noChangeArrowheads="1"/>
            </p:cNvSpPr>
            <p:nvPr/>
          </p:nvSpPr>
          <p:spPr bwMode="auto">
            <a:xfrm>
              <a:off x="370" y="1663"/>
              <a:ext cx="270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2700">
                  <a:solidFill>
                    <a:srgbClr val="114FFB"/>
                  </a:solidFill>
                  <a:latin typeface="Arial" pitchFamily="34" charset="0"/>
                </a:rPr>
                <a:t>R</a:t>
              </a:r>
            </a:p>
          </p:txBody>
        </p:sp>
        <p:sp>
          <p:nvSpPr>
            <p:cNvPr id="293947" name="Rectangle 114"/>
            <p:cNvSpPr>
              <a:spLocks noChangeArrowheads="1"/>
            </p:cNvSpPr>
            <p:nvPr/>
          </p:nvSpPr>
          <p:spPr bwMode="auto">
            <a:xfrm>
              <a:off x="909" y="2227"/>
              <a:ext cx="270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2700">
                  <a:solidFill>
                    <a:srgbClr val="114FFB"/>
                  </a:solidFill>
                  <a:latin typeface="Arial" pitchFamily="34" charset="0"/>
                </a:rPr>
                <a:t>R</a:t>
              </a:r>
            </a:p>
          </p:txBody>
        </p:sp>
        <p:sp>
          <p:nvSpPr>
            <p:cNvPr id="293948" name="Rectangle 115"/>
            <p:cNvSpPr>
              <a:spLocks noChangeArrowheads="1"/>
            </p:cNvSpPr>
            <p:nvPr/>
          </p:nvSpPr>
          <p:spPr bwMode="auto">
            <a:xfrm>
              <a:off x="1042" y="2227"/>
              <a:ext cx="155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2700">
                  <a:solidFill>
                    <a:srgbClr val="114FFB"/>
                  </a:solidFill>
                  <a:latin typeface="Arial" pitchFamily="34" charset="0"/>
                </a:rPr>
                <a:t>'</a:t>
              </a:r>
            </a:p>
          </p:txBody>
        </p:sp>
        <p:sp>
          <p:nvSpPr>
            <p:cNvPr id="293949" name="Line 116"/>
            <p:cNvSpPr>
              <a:spLocks noChangeShapeType="1"/>
            </p:cNvSpPr>
            <p:nvPr/>
          </p:nvSpPr>
          <p:spPr bwMode="auto">
            <a:xfrm flipV="1">
              <a:off x="805" y="1640"/>
              <a:ext cx="147" cy="158"/>
            </a:xfrm>
            <a:prstGeom prst="line">
              <a:avLst/>
            </a:prstGeom>
            <a:noFill/>
            <a:ln w="12699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50" name="Line 117"/>
            <p:cNvSpPr>
              <a:spLocks noChangeShapeType="1"/>
            </p:cNvSpPr>
            <p:nvPr/>
          </p:nvSpPr>
          <p:spPr bwMode="auto">
            <a:xfrm>
              <a:off x="805" y="1798"/>
              <a:ext cx="152" cy="148"/>
            </a:xfrm>
            <a:prstGeom prst="line">
              <a:avLst/>
            </a:prstGeom>
            <a:noFill/>
            <a:ln w="12699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51" name="Line 118"/>
            <p:cNvSpPr>
              <a:spLocks noChangeShapeType="1"/>
            </p:cNvSpPr>
            <p:nvPr/>
          </p:nvSpPr>
          <p:spPr bwMode="auto">
            <a:xfrm flipH="1">
              <a:off x="563" y="1794"/>
              <a:ext cx="242" cy="0"/>
            </a:xfrm>
            <a:prstGeom prst="line">
              <a:avLst/>
            </a:prstGeom>
            <a:noFill/>
            <a:ln w="12699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52" name="Line 119"/>
            <p:cNvSpPr>
              <a:spLocks noChangeShapeType="1"/>
            </p:cNvSpPr>
            <p:nvPr/>
          </p:nvSpPr>
          <p:spPr bwMode="auto">
            <a:xfrm>
              <a:off x="1025" y="2121"/>
              <a:ext cx="0" cy="126"/>
            </a:xfrm>
            <a:prstGeom prst="line">
              <a:avLst/>
            </a:prstGeom>
            <a:noFill/>
            <a:ln w="12699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53" name="Line 120"/>
            <p:cNvSpPr>
              <a:spLocks noChangeShapeType="1"/>
            </p:cNvSpPr>
            <p:nvPr/>
          </p:nvSpPr>
          <p:spPr bwMode="auto">
            <a:xfrm flipV="1">
              <a:off x="1025" y="1239"/>
              <a:ext cx="0" cy="232"/>
            </a:xfrm>
            <a:prstGeom prst="line">
              <a:avLst/>
            </a:prstGeom>
            <a:noFill/>
            <a:ln w="12699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3901" name="Rectangle 121"/>
          <p:cNvSpPr>
            <a:spLocks noChangeArrowheads="1"/>
          </p:cNvSpPr>
          <p:nvPr/>
        </p:nvSpPr>
        <p:spPr bwMode="auto">
          <a:xfrm>
            <a:off x="4302125" y="413226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</a:rPr>
              <a:t>n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3902" name="Rectangle 122"/>
          <p:cNvSpPr>
            <a:spLocks noChangeArrowheads="1"/>
          </p:cNvSpPr>
          <p:nvPr/>
        </p:nvSpPr>
        <p:spPr bwMode="auto">
          <a:xfrm>
            <a:off x="2451100" y="5053013"/>
            <a:ext cx="1285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3903" name="Rectangle 123"/>
          <p:cNvSpPr>
            <a:spLocks noChangeArrowheads="1"/>
          </p:cNvSpPr>
          <p:nvPr/>
        </p:nvSpPr>
        <p:spPr bwMode="auto">
          <a:xfrm>
            <a:off x="2587625" y="5053013"/>
            <a:ext cx="1190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3904" name="Rectangle 124"/>
          <p:cNvSpPr>
            <a:spLocks noChangeArrowheads="1"/>
          </p:cNvSpPr>
          <p:nvPr/>
        </p:nvSpPr>
        <p:spPr bwMode="auto">
          <a:xfrm>
            <a:off x="3408363" y="3683000"/>
            <a:ext cx="1190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t>C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3905" name="Rectangle 125"/>
          <p:cNvSpPr>
            <a:spLocks noChangeArrowheads="1"/>
          </p:cNvSpPr>
          <p:nvPr/>
        </p:nvSpPr>
        <p:spPr bwMode="auto">
          <a:xfrm>
            <a:off x="3527425" y="368300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3906" name="Rectangle 126"/>
          <p:cNvSpPr>
            <a:spLocks noChangeArrowheads="1"/>
          </p:cNvSpPr>
          <p:nvPr/>
        </p:nvSpPr>
        <p:spPr bwMode="auto">
          <a:xfrm>
            <a:off x="3636963" y="374491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3907" name="Rectangle 127"/>
          <p:cNvSpPr>
            <a:spLocks noChangeArrowheads="1"/>
          </p:cNvSpPr>
          <p:nvPr/>
        </p:nvSpPr>
        <p:spPr bwMode="auto">
          <a:xfrm>
            <a:off x="3683000" y="4243388"/>
            <a:ext cx="1285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3908" name="Rectangle 128"/>
          <p:cNvSpPr>
            <a:spLocks noChangeArrowheads="1"/>
          </p:cNvSpPr>
          <p:nvPr/>
        </p:nvSpPr>
        <p:spPr bwMode="auto">
          <a:xfrm>
            <a:off x="3400425" y="4525963"/>
            <a:ext cx="1285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3909" name="Line 129"/>
          <p:cNvSpPr>
            <a:spLocks noChangeShapeType="1"/>
          </p:cNvSpPr>
          <p:nvPr/>
        </p:nvSpPr>
        <p:spPr bwMode="auto">
          <a:xfrm flipH="1">
            <a:off x="2270125" y="4302125"/>
            <a:ext cx="244475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10" name="Line 130"/>
          <p:cNvSpPr>
            <a:spLocks noChangeShapeType="1"/>
          </p:cNvSpPr>
          <p:nvPr/>
        </p:nvSpPr>
        <p:spPr bwMode="auto">
          <a:xfrm flipH="1" flipV="1">
            <a:off x="2514600" y="4302125"/>
            <a:ext cx="244475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11" name="Line 131"/>
          <p:cNvSpPr>
            <a:spLocks noChangeShapeType="1"/>
          </p:cNvSpPr>
          <p:nvPr/>
        </p:nvSpPr>
        <p:spPr bwMode="auto">
          <a:xfrm flipV="1">
            <a:off x="2759075" y="4443413"/>
            <a:ext cx="1588" cy="2809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12" name="Line 132"/>
          <p:cNvSpPr>
            <a:spLocks noChangeShapeType="1"/>
          </p:cNvSpPr>
          <p:nvPr/>
        </p:nvSpPr>
        <p:spPr bwMode="auto">
          <a:xfrm flipV="1">
            <a:off x="2514600" y="4724400"/>
            <a:ext cx="244475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13" name="Line 133"/>
          <p:cNvSpPr>
            <a:spLocks noChangeShapeType="1"/>
          </p:cNvSpPr>
          <p:nvPr/>
        </p:nvSpPr>
        <p:spPr bwMode="auto">
          <a:xfrm>
            <a:off x="2270125" y="4724400"/>
            <a:ext cx="244475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14" name="Line 134"/>
          <p:cNvSpPr>
            <a:spLocks noChangeShapeType="1"/>
          </p:cNvSpPr>
          <p:nvPr/>
        </p:nvSpPr>
        <p:spPr bwMode="auto">
          <a:xfrm>
            <a:off x="2270125" y="4443413"/>
            <a:ext cx="1588" cy="2809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15" name="Line 135"/>
          <p:cNvSpPr>
            <a:spLocks noChangeShapeType="1"/>
          </p:cNvSpPr>
          <p:nvPr/>
        </p:nvSpPr>
        <p:spPr bwMode="auto">
          <a:xfrm flipV="1">
            <a:off x="2514600" y="4022725"/>
            <a:ext cx="1588" cy="2794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16" name="Line 136"/>
          <p:cNvSpPr>
            <a:spLocks noChangeShapeType="1"/>
          </p:cNvSpPr>
          <p:nvPr/>
        </p:nvSpPr>
        <p:spPr bwMode="auto">
          <a:xfrm flipH="1" flipV="1">
            <a:off x="1971675" y="3873500"/>
            <a:ext cx="542925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17" name="Line 137"/>
          <p:cNvSpPr>
            <a:spLocks noChangeShapeType="1"/>
          </p:cNvSpPr>
          <p:nvPr/>
        </p:nvSpPr>
        <p:spPr bwMode="auto">
          <a:xfrm flipV="1">
            <a:off x="2514600" y="3881438"/>
            <a:ext cx="431800" cy="141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18" name="Line 138"/>
          <p:cNvSpPr>
            <a:spLocks noChangeShapeType="1"/>
          </p:cNvSpPr>
          <p:nvPr/>
        </p:nvSpPr>
        <p:spPr bwMode="auto">
          <a:xfrm>
            <a:off x="2946400" y="3881438"/>
            <a:ext cx="517525" cy="174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19" name="Line 139"/>
          <p:cNvSpPr>
            <a:spLocks noChangeShapeType="1"/>
          </p:cNvSpPr>
          <p:nvPr/>
        </p:nvSpPr>
        <p:spPr bwMode="auto">
          <a:xfrm>
            <a:off x="2514600" y="4865688"/>
            <a:ext cx="1588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20" name="Line 140"/>
          <p:cNvSpPr>
            <a:spLocks noChangeShapeType="1"/>
          </p:cNvSpPr>
          <p:nvPr/>
        </p:nvSpPr>
        <p:spPr bwMode="auto">
          <a:xfrm>
            <a:off x="3463925" y="4056063"/>
            <a:ext cx="1588" cy="2809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21" name="Line 141"/>
          <p:cNvSpPr>
            <a:spLocks noChangeShapeType="1"/>
          </p:cNvSpPr>
          <p:nvPr/>
        </p:nvSpPr>
        <p:spPr bwMode="auto">
          <a:xfrm flipV="1">
            <a:off x="3463925" y="3898900"/>
            <a:ext cx="508000" cy="1571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22" name="Line 142"/>
          <p:cNvSpPr>
            <a:spLocks noChangeShapeType="1"/>
          </p:cNvSpPr>
          <p:nvPr/>
        </p:nvSpPr>
        <p:spPr bwMode="auto">
          <a:xfrm flipV="1">
            <a:off x="3463925" y="3859213"/>
            <a:ext cx="1588" cy="196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23" name="Line 143"/>
          <p:cNvSpPr>
            <a:spLocks noChangeShapeType="1"/>
          </p:cNvSpPr>
          <p:nvPr/>
        </p:nvSpPr>
        <p:spPr bwMode="auto">
          <a:xfrm>
            <a:off x="3463925" y="4352925"/>
            <a:ext cx="2095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24" name="Line 144"/>
          <p:cNvSpPr>
            <a:spLocks noChangeShapeType="1"/>
          </p:cNvSpPr>
          <p:nvPr/>
        </p:nvSpPr>
        <p:spPr bwMode="auto">
          <a:xfrm>
            <a:off x="3463925" y="4319588"/>
            <a:ext cx="2095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25" name="Line 145"/>
          <p:cNvSpPr>
            <a:spLocks noChangeShapeType="1"/>
          </p:cNvSpPr>
          <p:nvPr/>
        </p:nvSpPr>
        <p:spPr bwMode="auto">
          <a:xfrm>
            <a:off x="3463925" y="4337050"/>
            <a:ext cx="1588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26" name="Line 146"/>
          <p:cNvSpPr>
            <a:spLocks noChangeShapeType="1"/>
          </p:cNvSpPr>
          <p:nvPr/>
        </p:nvSpPr>
        <p:spPr bwMode="auto">
          <a:xfrm flipH="1">
            <a:off x="3262313" y="4678363"/>
            <a:ext cx="139700" cy="138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27" name="Line 147"/>
          <p:cNvSpPr>
            <a:spLocks noChangeShapeType="1"/>
          </p:cNvSpPr>
          <p:nvPr/>
        </p:nvSpPr>
        <p:spPr bwMode="auto">
          <a:xfrm flipH="1" flipV="1">
            <a:off x="3017838" y="4676775"/>
            <a:ext cx="244475" cy="139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28" name="Line 148"/>
          <p:cNvSpPr>
            <a:spLocks noChangeShapeType="1"/>
          </p:cNvSpPr>
          <p:nvPr/>
        </p:nvSpPr>
        <p:spPr bwMode="auto">
          <a:xfrm>
            <a:off x="3262313" y="4816475"/>
            <a:ext cx="246062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29" name="Line 149"/>
          <p:cNvSpPr>
            <a:spLocks noChangeShapeType="1"/>
          </p:cNvSpPr>
          <p:nvPr/>
        </p:nvSpPr>
        <p:spPr bwMode="auto">
          <a:xfrm flipH="1">
            <a:off x="3063875" y="4816475"/>
            <a:ext cx="198438" cy="198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30" name="Line 150"/>
          <p:cNvSpPr>
            <a:spLocks noChangeShapeType="1"/>
          </p:cNvSpPr>
          <p:nvPr/>
        </p:nvSpPr>
        <p:spPr bwMode="auto">
          <a:xfrm>
            <a:off x="3971925" y="3898900"/>
            <a:ext cx="528638" cy="182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931" name="Oval 151"/>
          <p:cNvSpPr>
            <a:spLocks noChangeArrowheads="1"/>
          </p:cNvSpPr>
          <p:nvPr/>
        </p:nvSpPr>
        <p:spPr bwMode="auto">
          <a:xfrm>
            <a:off x="2343150" y="4414838"/>
            <a:ext cx="342900" cy="339725"/>
          </a:xfrm>
          <a:prstGeom prst="ellips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3932" name="Text Box 152"/>
          <p:cNvSpPr txBox="1">
            <a:spLocks noChangeArrowheads="1"/>
          </p:cNvSpPr>
          <p:nvPr/>
        </p:nvSpPr>
        <p:spPr bwMode="auto">
          <a:xfrm>
            <a:off x="609600" y="2819400"/>
            <a:ext cx="99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latin typeface="Arial" pitchFamily="34" charset="0"/>
              </a:rPr>
              <a:t>acetal</a:t>
            </a:r>
          </a:p>
        </p:txBody>
      </p:sp>
      <p:sp>
        <p:nvSpPr>
          <p:cNvPr id="293933" name="AutoShape 153"/>
          <p:cNvSpPr>
            <a:spLocks noChangeArrowheads="1"/>
          </p:cNvSpPr>
          <p:nvPr/>
        </p:nvSpPr>
        <p:spPr bwMode="auto">
          <a:xfrm>
            <a:off x="1905000" y="1066800"/>
            <a:ext cx="1905000" cy="381000"/>
          </a:xfrm>
          <a:prstGeom prst="bracketPair">
            <a:avLst>
              <a:gd name="adj" fmla="val 16667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3934" name="AutoShape 154"/>
          <p:cNvSpPr>
            <a:spLocks noChangeArrowheads="1"/>
          </p:cNvSpPr>
          <p:nvPr/>
        </p:nvSpPr>
        <p:spPr bwMode="auto">
          <a:xfrm>
            <a:off x="4343400" y="990600"/>
            <a:ext cx="1905000" cy="457200"/>
          </a:xfrm>
          <a:prstGeom prst="bracketPair">
            <a:avLst>
              <a:gd name="adj" fmla="val 16667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3935" name="AutoShape 155"/>
          <p:cNvSpPr>
            <a:spLocks noChangeArrowheads="1"/>
          </p:cNvSpPr>
          <p:nvPr/>
        </p:nvSpPr>
        <p:spPr bwMode="auto">
          <a:xfrm>
            <a:off x="6705600" y="1143000"/>
            <a:ext cx="1905000" cy="304800"/>
          </a:xfrm>
          <a:prstGeom prst="bracketPair">
            <a:avLst>
              <a:gd name="adj" fmla="val 16667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3936" name="AutoShape 156"/>
          <p:cNvSpPr>
            <a:spLocks noChangeArrowheads="1"/>
          </p:cNvSpPr>
          <p:nvPr/>
        </p:nvSpPr>
        <p:spPr bwMode="auto">
          <a:xfrm>
            <a:off x="2092325" y="3827463"/>
            <a:ext cx="2133600" cy="381000"/>
          </a:xfrm>
          <a:prstGeom prst="bracketPair">
            <a:avLst>
              <a:gd name="adj" fmla="val 16667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3937" name="AutoShape 157"/>
          <p:cNvSpPr>
            <a:spLocks noChangeArrowheads="1"/>
          </p:cNvSpPr>
          <p:nvPr/>
        </p:nvSpPr>
        <p:spPr bwMode="auto">
          <a:xfrm>
            <a:off x="4953000" y="3751263"/>
            <a:ext cx="1330325" cy="457200"/>
          </a:xfrm>
          <a:prstGeom prst="bracketPair">
            <a:avLst>
              <a:gd name="adj" fmla="val 16667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3938" name="AutoShape 158"/>
          <p:cNvSpPr>
            <a:spLocks noChangeArrowheads="1"/>
          </p:cNvSpPr>
          <p:nvPr/>
        </p:nvSpPr>
        <p:spPr bwMode="auto">
          <a:xfrm>
            <a:off x="7543800" y="4038600"/>
            <a:ext cx="1177925" cy="304800"/>
          </a:xfrm>
          <a:prstGeom prst="bracketPair">
            <a:avLst>
              <a:gd name="adj" fmla="val 16667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3939" name="Rectangle 159"/>
          <p:cNvSpPr>
            <a:spLocks noChangeArrowheads="1"/>
          </p:cNvSpPr>
          <p:nvPr/>
        </p:nvSpPr>
        <p:spPr bwMode="auto">
          <a:xfrm>
            <a:off x="6359525" y="413226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</a:rPr>
              <a:t>n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3940" name="Rectangle 160"/>
          <p:cNvSpPr>
            <a:spLocks noChangeArrowheads="1"/>
          </p:cNvSpPr>
          <p:nvPr/>
        </p:nvSpPr>
        <p:spPr bwMode="auto">
          <a:xfrm>
            <a:off x="8797925" y="422116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</a:rPr>
              <a:t>n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293941" name="Text Box 161"/>
          <p:cNvSpPr txBox="1">
            <a:spLocks noChangeArrowheads="1"/>
          </p:cNvSpPr>
          <p:nvPr/>
        </p:nvSpPr>
        <p:spPr bwMode="auto">
          <a:xfrm>
            <a:off x="152400" y="3810000"/>
            <a:ext cx="17256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latin typeface="Arial" pitchFamily="34" charset="0"/>
              </a:rPr>
              <a:t>t-butyl</a:t>
            </a:r>
          </a:p>
          <a:p>
            <a:pPr algn="l" eaLnBrk="1" hangingPunct="1"/>
            <a:r>
              <a:rPr lang="en-US" altLang="en-US">
                <a:latin typeface="Arial" pitchFamily="34" charset="0"/>
              </a:rPr>
              <a:t>ester/ether,</a:t>
            </a:r>
          </a:p>
          <a:p>
            <a:pPr algn="l" eaLnBrk="1" hangingPunct="1"/>
            <a:r>
              <a:rPr lang="en-US" altLang="en-US">
                <a:latin typeface="Arial" pitchFamily="34" charset="0"/>
              </a:rPr>
              <a:t>sec. alkyl</a:t>
            </a:r>
          </a:p>
        </p:txBody>
      </p:sp>
      <p:sp>
        <p:nvSpPr>
          <p:cNvPr id="293942" name="Text Box 162"/>
          <p:cNvSpPr txBox="1">
            <a:spLocks noChangeArrowheads="1"/>
          </p:cNvSpPr>
          <p:nvPr/>
        </p:nvSpPr>
        <p:spPr bwMode="auto">
          <a:xfrm>
            <a:off x="6232525" y="2405063"/>
            <a:ext cx="1547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chemeClr val="accent2"/>
                </a:solidFill>
                <a:latin typeface="Arial" pitchFamily="34" charset="0"/>
              </a:rPr>
              <a:t>low E</a:t>
            </a:r>
            <a:r>
              <a:rPr lang="en-US" altLang="en-US" sz="3600" b="1" baseline="-25000">
                <a:solidFill>
                  <a:schemeClr val="accent2"/>
                </a:solidFill>
                <a:latin typeface="Arial" pitchFamily="34" charset="0"/>
              </a:rPr>
              <a:t>a</a:t>
            </a:r>
            <a:endParaRPr lang="en-US" altLang="en-US" sz="36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93943" name="Text Box 163"/>
          <p:cNvSpPr txBox="1">
            <a:spLocks noChangeArrowheads="1"/>
          </p:cNvSpPr>
          <p:nvPr/>
        </p:nvSpPr>
        <p:spPr bwMode="auto">
          <a:xfrm>
            <a:off x="3124200" y="5184775"/>
            <a:ext cx="1751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FF0000"/>
                </a:solidFill>
                <a:latin typeface="Arial" pitchFamily="34" charset="0"/>
              </a:rPr>
              <a:t>high E</a:t>
            </a:r>
            <a:r>
              <a:rPr lang="en-US" altLang="en-US" sz="3600" b="1" baseline="-25000">
                <a:solidFill>
                  <a:srgbClr val="FF0000"/>
                </a:solidFill>
                <a:latin typeface="Arial" pitchFamily="34" charset="0"/>
              </a:rPr>
              <a:t>a</a:t>
            </a:r>
            <a:endParaRPr lang="en-US" altLang="en-US" sz="3600" b="1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6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339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The Skeleton in the Closet</a:t>
            </a:r>
          </a:p>
        </p:txBody>
      </p:sp>
      <p:pic>
        <p:nvPicPr>
          <p:cNvPr id="209924" name="Picture 3" descr="skel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085850"/>
            <a:ext cx="545306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 descr="p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0113"/>
            <a:ext cx="880427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p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15" y="110797"/>
            <a:ext cx="6853237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8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p95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4800"/>
            <a:ext cx="4632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3" name="Picture 3" descr="p95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20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4" name="Picture 4" descr="p95"/>
          <p:cNvPicPr>
            <a:picLocks noChangeAspect="1" noChangeArrowheads="1"/>
          </p:cNvPicPr>
          <p:nvPr/>
        </p:nvPicPr>
        <p:blipFill>
          <a:blip r:embed="rId5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20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2819400" y="5867400"/>
            <a:ext cx="1066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96966" name="Group 6"/>
          <p:cNvGrpSpPr>
            <a:grpSpLocks/>
          </p:cNvGrpSpPr>
          <p:nvPr/>
        </p:nvGrpSpPr>
        <p:grpSpPr bwMode="auto">
          <a:xfrm>
            <a:off x="5197475" y="1590498"/>
            <a:ext cx="2362200" cy="1602800"/>
            <a:chOff x="3312" y="960"/>
            <a:chExt cx="960" cy="610"/>
          </a:xfrm>
        </p:grpSpPr>
        <p:pic>
          <p:nvPicPr>
            <p:cNvPr id="296971" name="Picture 7" descr="p95"/>
            <p:cNvPicPr>
              <a:picLocks noChangeAspect="1" noChangeArrowheads="1"/>
            </p:cNvPicPr>
            <p:nvPr/>
          </p:nvPicPr>
          <p:blipFill>
            <a:blip r:embed="rId6" cstate="print">
              <a:lum bright="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0"/>
              <a:ext cx="864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972" name="Rectangle 8"/>
            <p:cNvSpPr>
              <a:spLocks noChangeArrowheads="1"/>
            </p:cNvSpPr>
            <p:nvPr/>
          </p:nvSpPr>
          <p:spPr bwMode="auto">
            <a:xfrm>
              <a:off x="3888" y="1200"/>
              <a:ext cx="38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96967" name="Rectangle 9"/>
          <p:cNvSpPr>
            <a:spLocks noChangeArrowheads="1"/>
          </p:cNvSpPr>
          <p:nvPr/>
        </p:nvSpPr>
        <p:spPr bwMode="auto">
          <a:xfrm>
            <a:off x="3886200" y="6096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69" name="Text Box 11"/>
          <p:cNvSpPr txBox="1">
            <a:spLocks noChangeArrowheads="1"/>
          </p:cNvSpPr>
          <p:nvPr/>
        </p:nvSpPr>
        <p:spPr bwMode="auto">
          <a:xfrm>
            <a:off x="4114800" y="3886200"/>
            <a:ext cx="4343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t-BOC Resist in negative tone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            - anisole developer</a:t>
            </a:r>
          </a:p>
        </p:txBody>
      </p:sp>
      <p:sp>
        <p:nvSpPr>
          <p:cNvPr id="296970" name="Rectangle 12"/>
          <p:cNvSpPr>
            <a:spLocks noChangeArrowheads="1"/>
          </p:cNvSpPr>
          <p:nvPr/>
        </p:nvSpPr>
        <p:spPr bwMode="auto">
          <a:xfrm>
            <a:off x="2819400" y="304800"/>
            <a:ext cx="1371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68" name="Text Box 10"/>
          <p:cNvSpPr txBox="1">
            <a:spLocks noChangeArrowheads="1"/>
          </p:cNvSpPr>
          <p:nvPr/>
        </p:nvSpPr>
        <p:spPr bwMode="auto">
          <a:xfrm>
            <a:off x="3222625" y="304800"/>
            <a:ext cx="5768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3333FF"/>
                </a:solidFill>
                <a:latin typeface="+mn-lt"/>
              </a:rPr>
              <a:t>15 ppb of N,N-dimethylaniline</a:t>
            </a:r>
          </a:p>
        </p:txBody>
      </p:sp>
    </p:spTree>
    <p:extLst>
      <p:ext uri="{BB962C8B-B14F-4D97-AF65-F5344CB8AC3E}">
        <p14:creationId xmlns:p14="http://schemas.microsoft.com/office/powerpoint/2010/main" val="30884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250733" y="328040"/>
            <a:ext cx="6728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200" i="1" dirty="0">
                <a:solidFill>
                  <a:srgbClr val="0000FF"/>
                </a:solidFill>
                <a:latin typeface="Verdana" panose="020B0604030504040204" pitchFamily="34" charset="0"/>
              </a:rPr>
              <a:t>Photochemistry Counts Photons</a:t>
            </a: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670993" y="1057278"/>
            <a:ext cx="908260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Starting Material + Photon 			Product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28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	</a:t>
            </a:r>
            <a:r>
              <a:rPr lang="en-US" altLang="en-US" sz="3200" dirty="0">
                <a:solidFill>
                  <a:prstClr val="black"/>
                </a:solidFill>
              </a:rPr>
              <a:t>Energy/Photon, E = </a:t>
            </a:r>
            <a:r>
              <a:rPr lang="en-US" altLang="en-US" sz="3200" dirty="0" err="1">
                <a:solidFill>
                  <a:prstClr val="black"/>
                </a:solidFill>
              </a:rPr>
              <a:t>hv</a:t>
            </a:r>
            <a:r>
              <a:rPr lang="en-US" altLang="en-US" sz="3200" dirty="0">
                <a:solidFill>
                  <a:prstClr val="black"/>
                </a:solidFill>
              </a:rPr>
              <a:t> = </a:t>
            </a:r>
            <a:r>
              <a:rPr lang="en-US" altLang="en-US" sz="3200" dirty="0" err="1">
                <a:solidFill>
                  <a:prstClr val="black"/>
                </a:solidFill>
              </a:rPr>
              <a:t>hc</a:t>
            </a:r>
            <a:r>
              <a:rPr lang="en-US" altLang="en-US" sz="3200" dirty="0">
                <a:solidFill>
                  <a:prstClr val="black"/>
                </a:solidFill>
              </a:rPr>
              <a:t>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28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solidFill>
                  <a:prstClr val="black"/>
                </a:solidFill>
              </a:rPr>
              <a:t>As </a:t>
            </a:r>
            <a:r>
              <a:rPr lang="en-US" altLang="en-US" sz="2800" dirty="0">
                <a:solidFill>
                  <a:prstClr val="black"/>
                </a:solidFill>
              </a:rPr>
              <a:t>Wavelength Decreases, Energy/Photon Increases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  Fewer </a:t>
            </a:r>
            <a:r>
              <a:rPr lang="en-US" altLang="en-US" sz="2800" dirty="0" smtClean="0">
                <a:solidFill>
                  <a:prstClr val="black"/>
                </a:solidFill>
              </a:rPr>
              <a:t>photons </a:t>
            </a:r>
            <a:r>
              <a:rPr lang="en-US" altLang="en-US" sz="2800" dirty="0">
                <a:solidFill>
                  <a:prstClr val="black"/>
                </a:solidFill>
              </a:rPr>
              <a:t>are </a:t>
            </a:r>
            <a:r>
              <a:rPr lang="en-US" altLang="en-US" sz="2800" dirty="0" smtClean="0">
                <a:solidFill>
                  <a:prstClr val="black"/>
                </a:solidFill>
              </a:rPr>
              <a:t>available </a:t>
            </a:r>
            <a:r>
              <a:rPr lang="en-US" altLang="en-US" sz="2800" dirty="0">
                <a:solidFill>
                  <a:prstClr val="black"/>
                </a:solidFill>
              </a:rPr>
              <a:t>for a </a:t>
            </a:r>
            <a:r>
              <a:rPr lang="en-US" altLang="en-US" sz="2800" dirty="0" smtClean="0">
                <a:solidFill>
                  <a:prstClr val="black"/>
                </a:solidFill>
              </a:rPr>
              <a:t>given exposure </a:t>
            </a:r>
            <a:endParaRPr lang="en-US" altLang="en-US" sz="28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-US" altLang="en-US" sz="2800" dirty="0">
                <a:solidFill>
                  <a:prstClr val="black"/>
                </a:solidFill>
              </a:rPr>
              <a:t>    </a:t>
            </a:r>
            <a:r>
              <a:rPr lang="en-US" altLang="en-US" sz="2800" dirty="0" smtClean="0">
                <a:solidFill>
                  <a:prstClr val="black"/>
                </a:solidFill>
              </a:rPr>
              <a:t>measured </a:t>
            </a:r>
            <a:r>
              <a:rPr lang="en-US" altLang="en-US" sz="2800" dirty="0">
                <a:solidFill>
                  <a:prstClr val="black"/>
                </a:solidFill>
              </a:rPr>
              <a:t>in </a:t>
            </a:r>
            <a:r>
              <a:rPr lang="en-US" altLang="en-US" sz="2800" dirty="0" err="1">
                <a:solidFill>
                  <a:prstClr val="black"/>
                </a:solidFill>
              </a:rPr>
              <a:t>millijoules</a:t>
            </a:r>
            <a:r>
              <a:rPr lang="en-US" altLang="en-US" sz="2800" dirty="0">
                <a:solidFill>
                  <a:prstClr val="black"/>
                </a:solidFill>
              </a:rPr>
              <a:t>/area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  Mercury </a:t>
            </a:r>
            <a:r>
              <a:rPr lang="en-US" altLang="en-US" sz="2800" dirty="0" smtClean="0">
                <a:solidFill>
                  <a:prstClr val="black"/>
                </a:solidFill>
              </a:rPr>
              <a:t>lamp produces </a:t>
            </a:r>
            <a:r>
              <a:rPr lang="en-US" altLang="en-US" sz="2800" dirty="0">
                <a:solidFill>
                  <a:prstClr val="black"/>
                </a:solidFill>
              </a:rPr>
              <a:t>far less Energy in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-US" altLang="en-US" sz="2800" dirty="0">
                <a:solidFill>
                  <a:prstClr val="black"/>
                </a:solidFill>
              </a:rPr>
              <a:t>    Deep UV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  </a:t>
            </a:r>
            <a:r>
              <a:rPr lang="en-US" altLang="en-US" sz="2800" b="1" dirty="0">
                <a:solidFill>
                  <a:prstClr val="black"/>
                </a:solidFill>
              </a:rPr>
              <a:t>Throughput Therefore Requires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-US" altLang="en-US" sz="2800" dirty="0">
                <a:solidFill>
                  <a:prstClr val="black"/>
                </a:solidFill>
              </a:rPr>
              <a:t>	-- Brighter Light Bulbs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-US" altLang="en-US" sz="2800" dirty="0">
                <a:solidFill>
                  <a:prstClr val="black"/>
                </a:solidFill>
              </a:rPr>
              <a:t>	-- More Sensitive Resists</a:t>
            </a:r>
          </a:p>
        </p:txBody>
      </p:sp>
      <p:sp>
        <p:nvSpPr>
          <p:cNvPr id="109573" name="Line 4"/>
          <p:cNvSpPr>
            <a:spLocks noChangeShapeType="1"/>
          </p:cNvSpPr>
          <p:nvPr/>
        </p:nvSpPr>
        <p:spPr bwMode="auto">
          <a:xfrm>
            <a:off x="5237956" y="1399355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09574" name="Object 5"/>
          <p:cNvGraphicFramePr>
            <a:graphicFrameLocks noChangeAspect="1"/>
          </p:cNvGraphicFramePr>
          <p:nvPr>
            <p:extLst/>
          </p:nvPr>
        </p:nvGraphicFramePr>
        <p:xfrm>
          <a:off x="6350603" y="1999926"/>
          <a:ext cx="365508" cy="51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Equation" r:id="rId4" imgW="126725" imgH="177415" progId="Equation.3">
                  <p:embed/>
                </p:oleObj>
              </mc:Choice>
              <mc:Fallback>
                <p:oleObj name="Equation" r:id="rId4" imgW="126725" imgH="177415" progId="Equation.3">
                  <p:embed/>
                  <p:pic>
                    <p:nvPicPr>
                      <p:cNvPr id="1095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603" y="1999926"/>
                        <a:ext cx="365508" cy="512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p9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755775"/>
            <a:ext cx="406876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7" name="Picture 3" descr="p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752600"/>
            <a:ext cx="39624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762000" y="4953000"/>
            <a:ext cx="3124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entury Schoolbook" pitchFamily="18" charset="0"/>
              </a:rPr>
              <a:t>15 min in filtered air</a:t>
            </a: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5167313" y="498475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Century Schoolbook" pitchFamily="18" charset="0"/>
              </a:rPr>
              <a:t>15 min in 10ppb</a:t>
            </a:r>
            <a:br>
              <a:rPr lang="en-US" altLang="en-US">
                <a:solidFill>
                  <a:schemeClr val="tx2"/>
                </a:solidFill>
                <a:latin typeface="Century Schoolbook" pitchFamily="18" charset="0"/>
              </a:rPr>
            </a:br>
            <a:r>
              <a:rPr lang="en-US" altLang="en-US">
                <a:solidFill>
                  <a:schemeClr val="tx2"/>
                </a:solidFill>
                <a:latin typeface="Century Schoolbook" pitchFamily="18" charset="0"/>
              </a:rPr>
              <a:t>NMP before exposure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3463724" y="579438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</a:rPr>
              <a:t>“T” tops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147" y="228238"/>
            <a:ext cx="1348122" cy="1373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2345" y="1114097"/>
            <a:ext cx="6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p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9650"/>
            <a:ext cx="86995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762000" y="5257800"/>
            <a:ext cx="7162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No Delay				Post Coating Delay</a:t>
            </a:r>
          </a:p>
        </p:txBody>
      </p:sp>
    </p:spTree>
    <p:extLst>
      <p:ext uri="{BB962C8B-B14F-4D97-AF65-F5344CB8AC3E}">
        <p14:creationId xmlns:p14="http://schemas.microsoft.com/office/powerpoint/2010/main" val="1987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p7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/>
          <a:stretch/>
        </p:blipFill>
        <p:spPr bwMode="auto">
          <a:xfrm>
            <a:off x="1550504" y="742950"/>
            <a:ext cx="6926263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6934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/>
              <a:t>W. Hinsberg, IBM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550504" y="102704"/>
            <a:ext cx="6871253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  <a:latin typeface="Comic Sans MS" pitchFamily="66" charset="0"/>
              </a:rPr>
              <a:t>Polymer </a:t>
            </a:r>
            <a:r>
              <a:rPr lang="en-US" altLang="en-US" sz="4400" dirty="0" smtClean="0">
                <a:solidFill>
                  <a:srgbClr val="0000FF"/>
                </a:solidFill>
                <a:latin typeface="Comic Sans MS" pitchFamily="66" charset="0"/>
              </a:rPr>
              <a:t>Permeability</a:t>
            </a:r>
            <a:endParaRPr lang="en-US" altLang="en-US" sz="4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p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09575"/>
            <a:ext cx="7747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2521226" y="6336955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W.D. </a:t>
            </a:r>
            <a:r>
              <a:rPr lang="en-US" altLang="en-US" dirty="0" err="1">
                <a:solidFill>
                  <a:srgbClr val="0000FF"/>
                </a:solidFill>
              </a:rPr>
              <a:t>Hinsberg</a:t>
            </a:r>
            <a:r>
              <a:rPr lang="en-US" altLang="en-US" dirty="0">
                <a:solidFill>
                  <a:srgbClr val="0000FF"/>
                </a:solidFill>
              </a:rPr>
              <a:t>, et.al.   IBM, </a:t>
            </a:r>
            <a:r>
              <a:rPr lang="en-US" altLang="en-US" dirty="0" err="1">
                <a:solidFill>
                  <a:srgbClr val="0000FF"/>
                </a:solidFill>
              </a:rPr>
              <a:t>Almaden</a:t>
            </a: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p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88913"/>
            <a:ext cx="6623050" cy="64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3" name="Line 3"/>
          <p:cNvSpPr>
            <a:spLocks noChangeShapeType="1"/>
          </p:cNvSpPr>
          <p:nvPr/>
        </p:nvSpPr>
        <p:spPr bwMode="auto">
          <a:xfrm flipV="1">
            <a:off x="5181600" y="1828800"/>
            <a:ext cx="381000" cy="381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84" name="Line 4"/>
          <p:cNvSpPr>
            <a:spLocks noChangeShapeType="1"/>
          </p:cNvSpPr>
          <p:nvPr/>
        </p:nvSpPr>
        <p:spPr bwMode="auto">
          <a:xfrm flipV="1">
            <a:off x="5181600" y="2514600"/>
            <a:ext cx="381000" cy="381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p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66700"/>
            <a:ext cx="7897812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8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p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5311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p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17488"/>
            <a:ext cx="874712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2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 descr="p7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2"/>
          <a:stretch/>
        </p:blipFill>
        <p:spPr bwMode="auto">
          <a:xfrm>
            <a:off x="1114632" y="801757"/>
            <a:ext cx="7077075" cy="563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3472070" y="6301409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Hiroshi Ito, IBM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1587" y="145774"/>
            <a:ext cx="418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FF"/>
                </a:solidFill>
              </a:rPr>
              <a:t>Thermogravimetric</a:t>
            </a:r>
            <a:r>
              <a:rPr lang="en-US" altLang="en-US" sz="2800" dirty="0" smtClean="0">
                <a:solidFill>
                  <a:srgbClr val="0000FF"/>
                </a:solidFill>
              </a:rPr>
              <a:t> analysis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p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60" y="254138"/>
            <a:ext cx="557688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p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5527" y="759470"/>
            <a:ext cx="6956425" cy="52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74831" y="33084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rgbClr val="0000FF"/>
                </a:solidFill>
              </a:rPr>
              <a:t>Control of Resist Sensitivity</a:t>
            </a:r>
          </a:p>
        </p:txBody>
      </p:sp>
    </p:spTree>
    <p:extLst>
      <p:ext uri="{BB962C8B-B14F-4D97-AF65-F5344CB8AC3E}">
        <p14:creationId xmlns:p14="http://schemas.microsoft.com/office/powerpoint/2010/main" val="19412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p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7963"/>
            <a:ext cx="7440612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200819" y="5915577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0000FF"/>
                </a:solidFill>
                <a:latin typeface="Comic Sans MS" pitchFamily="66" charset="0"/>
              </a:rPr>
              <a:t>Effects of filtered air (top) and 10ppb NMP (bottom) on positive images printed in the meta- (left) and para- (right) P(HOST-co-BOCST) resists</a:t>
            </a:r>
            <a:r>
              <a:rPr lang="en-US" altLang="en-US" sz="2000" dirty="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40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p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0688"/>
            <a:ext cx="61785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p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6213"/>
            <a:ext cx="4495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2057400" y="176213"/>
            <a:ext cx="58674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0000FF"/>
                </a:solidFill>
              </a:rPr>
              <a:t>The “Family”</a:t>
            </a:r>
          </a:p>
        </p:txBody>
      </p:sp>
    </p:spTree>
    <p:extLst>
      <p:ext uri="{BB962C8B-B14F-4D97-AF65-F5344CB8AC3E}">
        <p14:creationId xmlns:p14="http://schemas.microsoft.com/office/powerpoint/2010/main" val="2236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1206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ESCAP</a:t>
            </a:r>
          </a:p>
        </p:txBody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2478088"/>
            <a:ext cx="8229600" cy="284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Acrylic reduces solubility of NMP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Acrylic ester more thermally stable than the t-butyl carbonate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Enables post apply bake Temp &gt; Tg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Bake &gt; Tg decreases permeance</a:t>
            </a:r>
          </a:p>
        </p:txBody>
      </p:sp>
      <p:graphicFrame>
        <p:nvGraphicFramePr>
          <p:cNvPr id="2467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10789"/>
              </p:ext>
            </p:extLst>
          </p:nvPr>
        </p:nvGraphicFramePr>
        <p:xfrm>
          <a:off x="3733800" y="501651"/>
          <a:ext cx="2355850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CS ChemDraw Drawing" r:id="rId4" imgW="1984248" imgH="1665732" progId="ChemDraw.Document.6.0">
                  <p:embed/>
                </p:oleObj>
              </mc:Choice>
              <mc:Fallback>
                <p:oleObj name="CS ChemDraw Drawing" r:id="rId4" imgW="1984248" imgH="1665732" progId="ChemDraw.Document.6.0">
                  <p:embed/>
                  <p:pic>
                    <p:nvPicPr>
                      <p:cNvPr id="2467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1651"/>
                        <a:ext cx="2355850" cy="197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90" name="Rectangle 5"/>
          <p:cNvSpPr>
            <a:spLocks noChangeArrowheads="1"/>
          </p:cNvSpPr>
          <p:nvPr/>
        </p:nvSpPr>
        <p:spPr bwMode="auto">
          <a:xfrm>
            <a:off x="219075" y="5640387"/>
            <a:ext cx="2262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Hiroshi </a:t>
            </a:r>
            <a:r>
              <a:rPr lang="en-US" altLang="en-US" dirty="0" smtClean="0"/>
              <a:t>Ito, IBM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8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8843" y="1698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IBM Mainframe Circuit Board</a:t>
            </a:r>
          </a:p>
        </p:txBody>
      </p:sp>
      <p:pic>
        <p:nvPicPr>
          <p:cNvPr id="269316" name="Picture 5" descr="This 24 x 28-inch copper plane is part of the densest computer packaging seen in the late-1980s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" y="942975"/>
            <a:ext cx="732631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7" name="Rectangle 6"/>
          <p:cNvSpPr>
            <a:spLocks noChangeArrowheads="1"/>
          </p:cNvSpPr>
          <p:nvPr/>
        </p:nvSpPr>
        <p:spPr bwMode="auto">
          <a:xfrm>
            <a:off x="908843" y="5519738"/>
            <a:ext cx="7627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one of 20 layers printed circuit board that contained nearly a mile of wire interconnections used in IBM Mainframes. </a:t>
            </a:r>
          </a:p>
        </p:txBody>
      </p:sp>
    </p:spTree>
    <p:extLst>
      <p:ext uri="{BB962C8B-B14F-4D97-AF65-F5344CB8AC3E}">
        <p14:creationId xmlns:p14="http://schemas.microsoft.com/office/powerpoint/2010/main" val="42104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5111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SU-8 Negative Resist</a:t>
            </a:r>
          </a:p>
        </p:txBody>
      </p:sp>
      <p:pic>
        <p:nvPicPr>
          <p:cNvPr id="271364" name="Picture 5" descr="SU8molecu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2357438"/>
            <a:ext cx="454501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5" name="Picture 7" descr="SU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2300288"/>
            <a:ext cx="33464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IBM CGR Negative Resist</a:t>
            </a:r>
          </a:p>
        </p:txBody>
      </p:sp>
      <p:pic>
        <p:nvPicPr>
          <p:cNvPr id="283652" name="Picture 5" descr="shaw9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866900"/>
            <a:ext cx="353853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3653" name="Object 6"/>
          <p:cNvGraphicFramePr>
            <a:graphicFrameLocks noChangeAspect="1"/>
          </p:cNvGraphicFramePr>
          <p:nvPr>
            <p:extLst/>
          </p:nvPr>
        </p:nvGraphicFramePr>
        <p:xfrm>
          <a:off x="1321594" y="4496594"/>
          <a:ext cx="1038225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CS ChemDraw Drawing" r:id="rId5" imgW="1039368" imgH="1886712" progId="ChemDraw.Document.6.0">
                  <p:embed/>
                </p:oleObj>
              </mc:Choice>
              <mc:Fallback>
                <p:oleObj name="CS ChemDraw Drawing" r:id="rId5" imgW="1039368" imgH="1886712" progId="ChemDraw.Document.6.0">
                  <p:embed/>
                  <p:pic>
                    <p:nvPicPr>
                      <p:cNvPr id="28365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594" y="4496594"/>
                        <a:ext cx="1038225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3654" name="Picture 10" descr="ito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7"/>
          <a:stretch>
            <a:fillRect/>
          </a:stretch>
        </p:blipFill>
        <p:spPr bwMode="auto">
          <a:xfrm>
            <a:off x="4559300" y="1817688"/>
            <a:ext cx="40036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5" name="Text Box 11"/>
          <p:cNvSpPr txBox="1">
            <a:spLocks noChangeArrowheads="1"/>
          </p:cNvSpPr>
          <p:nvPr/>
        </p:nvSpPr>
        <p:spPr bwMode="auto">
          <a:xfrm>
            <a:off x="2505075" y="5211763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PAG</a:t>
            </a:r>
          </a:p>
        </p:txBody>
      </p:sp>
    </p:spTree>
    <p:extLst>
      <p:ext uri="{BB962C8B-B14F-4D97-AF65-F5344CB8AC3E}">
        <p14:creationId xmlns:p14="http://schemas.microsoft.com/office/powerpoint/2010/main" val="7695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5" name="Picture 2" descr="p43"/>
          <p:cNvPicPr>
            <a:picLocks noChangeAspect="1" noChangeArrowheads="1"/>
          </p:cNvPicPr>
          <p:nvPr/>
        </p:nvPicPr>
        <p:blipFill>
          <a:blip r:embed="rId3" cstate="print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1"/>
          <a:stretch>
            <a:fillRect/>
          </a:stretch>
        </p:blipFill>
        <p:spPr bwMode="auto">
          <a:xfrm>
            <a:off x="804862" y="298450"/>
            <a:ext cx="8110537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6" name="Picture 3" descr="left_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9"/>
          <a:stretch>
            <a:fillRect/>
          </a:stretch>
        </p:blipFill>
        <p:spPr bwMode="auto">
          <a:xfrm>
            <a:off x="6089650" y="1876424"/>
            <a:ext cx="2825749" cy="47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7" name="Picture 4" descr="tmb_n_lit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 r="52908" b="2713"/>
          <a:stretch>
            <a:fillRect/>
          </a:stretch>
        </p:blipFill>
        <p:spPr bwMode="auto">
          <a:xfrm>
            <a:off x="501053" y="1804988"/>
            <a:ext cx="294620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9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3" name="Picture 2" descr="p80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3197" r="2534" b="4793"/>
          <a:stretch>
            <a:fillRect/>
          </a:stretch>
        </p:blipFill>
        <p:spPr bwMode="auto">
          <a:xfrm>
            <a:off x="311150" y="-12700"/>
            <a:ext cx="883285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4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72" y="772375"/>
            <a:ext cx="5529551" cy="552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02330" y="772375"/>
            <a:ext cx="33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Entergris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Inc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992" y="5772610"/>
            <a:ext cx="460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Air purification system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2" descr="p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"/>
          <a:stretch>
            <a:fillRect/>
          </a:stretch>
        </p:blipFill>
        <p:spPr bwMode="auto">
          <a:xfrm>
            <a:off x="762001" y="935042"/>
            <a:ext cx="7410451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923927" y="122242"/>
            <a:ext cx="7455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solidFill>
                  <a:srgbClr val="0000FF"/>
                </a:solidFill>
              </a:rPr>
              <a:t>Excimer Lasers are very bright “lights”</a:t>
            </a:r>
          </a:p>
        </p:txBody>
      </p:sp>
    </p:spTree>
    <p:extLst>
      <p:ext uri="{BB962C8B-B14F-4D97-AF65-F5344CB8AC3E}">
        <p14:creationId xmlns:p14="http://schemas.microsoft.com/office/powerpoint/2010/main" val="12140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Noble gases </a:t>
            </a:r>
            <a:r>
              <a:rPr lang="en-US" dirty="0" smtClean="0"/>
              <a:t>do </a:t>
            </a:r>
            <a:r>
              <a:rPr lang="en-US" dirty="0"/>
              <a:t>not usually form chemical</a:t>
            </a:r>
            <a:r>
              <a:rPr lang="en-US" dirty="0">
                <a:hlinkClick r:id="rId2" tooltip="Chemical compound"/>
              </a:rPr>
              <a:t> </a:t>
            </a:r>
            <a:r>
              <a:rPr lang="en-US" dirty="0"/>
              <a:t>compounds. However, when in an excited state (induced by electrical </a:t>
            </a:r>
            <a:r>
              <a:rPr lang="en-US" dirty="0" smtClean="0"/>
              <a:t>discharge), </a:t>
            </a:r>
            <a:r>
              <a:rPr lang="en-US" dirty="0"/>
              <a:t>they can form temporarily bound molecules with themselves (</a:t>
            </a:r>
            <a:r>
              <a:rPr lang="en-US" dirty="0">
                <a:solidFill>
                  <a:srgbClr val="FF0000"/>
                </a:solidFill>
              </a:rPr>
              <a:t>excimer</a:t>
            </a:r>
            <a:r>
              <a:rPr lang="en-US" dirty="0"/>
              <a:t>) or with halogens (</a:t>
            </a:r>
            <a:r>
              <a:rPr lang="en-US" dirty="0" err="1">
                <a:solidFill>
                  <a:srgbClr val="FF0000"/>
                </a:solidFill>
              </a:rPr>
              <a:t>exciplex</a:t>
            </a:r>
            <a:r>
              <a:rPr lang="en-US" dirty="0"/>
              <a:t>) such as fluorine and chlorine. The excited compound can release its excess energy by undergoing </a:t>
            </a:r>
            <a:r>
              <a:rPr lang="en-US" dirty="0" smtClean="0"/>
              <a:t>emission</a:t>
            </a:r>
            <a:r>
              <a:rPr lang="en-US" dirty="0"/>
              <a:t>, resulting in a strongly repulsive ground state molecule which very quickly </a:t>
            </a:r>
            <a:r>
              <a:rPr lang="en-US" dirty="0" smtClean="0"/>
              <a:t>dissociates </a:t>
            </a:r>
            <a:r>
              <a:rPr lang="en-US" dirty="0"/>
              <a:t>back into two unbound atoms.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381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333FF"/>
                </a:solidFill>
              </a:rPr>
              <a:t>Excimer / </a:t>
            </a:r>
            <a:r>
              <a:rPr lang="en-US" sz="3600" dirty="0" err="1" smtClean="0">
                <a:solidFill>
                  <a:srgbClr val="3333FF"/>
                </a:solidFill>
              </a:rPr>
              <a:t>Exciplex</a:t>
            </a:r>
            <a:r>
              <a:rPr lang="en-US" sz="3600" dirty="0" smtClean="0">
                <a:solidFill>
                  <a:srgbClr val="3333FF"/>
                </a:solidFill>
              </a:rPr>
              <a:t> Lasers</a:t>
            </a:r>
            <a:endParaRPr lang="en-US" sz="3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749" t="31227" r="5001" b="4709"/>
          <a:stretch/>
        </p:blipFill>
        <p:spPr>
          <a:xfrm>
            <a:off x="2439250" y="3429000"/>
            <a:ext cx="4436097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798" y="228600"/>
            <a:ext cx="577300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cimer La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10400" cy="513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228600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 smtClean="0">
                <a:solidFill>
                  <a:srgbClr val="0000FF"/>
                </a:solidFill>
              </a:rPr>
              <a:t>An Excimer Laser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4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2" descr="p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9"/>
          <a:stretch>
            <a:fillRect/>
          </a:stretch>
        </p:blipFill>
        <p:spPr bwMode="auto">
          <a:xfrm>
            <a:off x="1219203" y="1143003"/>
            <a:ext cx="7027863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ext Box 3"/>
          <p:cNvSpPr txBox="1">
            <a:spLocks noChangeArrowheads="1"/>
          </p:cNvSpPr>
          <p:nvPr/>
        </p:nvSpPr>
        <p:spPr bwMode="auto">
          <a:xfrm>
            <a:off x="2514600" y="152400"/>
            <a:ext cx="3708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rgbClr val="0000FF"/>
                </a:solidFill>
              </a:rPr>
              <a:t>Excimer Lasers</a:t>
            </a:r>
          </a:p>
        </p:txBody>
      </p:sp>
    </p:spTree>
    <p:extLst>
      <p:ext uri="{BB962C8B-B14F-4D97-AF65-F5344CB8AC3E}">
        <p14:creationId xmlns:p14="http://schemas.microsoft.com/office/powerpoint/2010/main" val="406023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II template- 9-2005">
  <a:themeElements>
    <a:clrScheme name="MII template- 9-20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I template- 9-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I template- 9-20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template- 9-20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20631</TotalTime>
  <Words>561</Words>
  <Application>Microsoft Office PowerPoint</Application>
  <PresentationFormat>On-screen Show (4:3)</PresentationFormat>
  <Paragraphs>220</Paragraphs>
  <Slides>49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Book Antiqua</vt:lpstr>
      <vt:lpstr>Calibri</vt:lpstr>
      <vt:lpstr>Century Schoolbook</vt:lpstr>
      <vt:lpstr>Comic Sans MS</vt:lpstr>
      <vt:lpstr>Lucida Sans</vt:lpstr>
      <vt:lpstr>Symbol</vt:lpstr>
      <vt:lpstr>Times New Roman</vt:lpstr>
      <vt:lpstr>Verdana</vt:lpstr>
      <vt:lpstr>Webdings</vt:lpstr>
      <vt:lpstr>2_MII template- 9-2005</vt:lpstr>
      <vt:lpstr>Equation</vt:lpstr>
      <vt:lpstr>CS ChemDraw Drawing</vt:lpstr>
      <vt:lpstr>Document</vt:lpstr>
      <vt:lpstr>Lecture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Chemically Amplified Deep UV Resists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Skeleton in the Closet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ESCAP</vt:lpstr>
      <vt:lpstr>IBM Mainframe Circuit Board</vt:lpstr>
      <vt:lpstr>SU-8 Negative Resist</vt:lpstr>
      <vt:lpstr>IBM CGR Negative Resist</vt:lpstr>
      <vt:lpstr>PowerPoint Presentation</vt:lpstr>
      <vt:lpstr>PowerPoint Presentation</vt:lpstr>
      <vt:lpstr>PowerPoint Presentation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willson</dc:creator>
  <cp:lastModifiedBy>grant</cp:lastModifiedBy>
  <cp:revision>1277</cp:revision>
  <cp:lastPrinted>2018-11-13T04:46:34Z</cp:lastPrinted>
  <dcterms:created xsi:type="dcterms:W3CDTF">2002-02-15T21:27:43Z</dcterms:created>
  <dcterms:modified xsi:type="dcterms:W3CDTF">2018-11-13T05:11:58Z</dcterms:modified>
</cp:coreProperties>
</file>